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44" r:id="rId2"/>
    <p:sldId id="268" r:id="rId3"/>
    <p:sldId id="949" r:id="rId4"/>
    <p:sldId id="948" r:id="rId5"/>
    <p:sldId id="277" r:id="rId6"/>
    <p:sldId id="337" r:id="rId7"/>
    <p:sldId id="360" r:id="rId8"/>
    <p:sldId id="998" r:id="rId9"/>
    <p:sldId id="999" r:id="rId10"/>
    <p:sldId id="951" r:id="rId11"/>
    <p:sldId id="953" r:id="rId12"/>
    <p:sldId id="276" r:id="rId13"/>
    <p:sldId id="280" r:id="rId14"/>
    <p:sldId id="281" r:id="rId15"/>
    <p:sldId id="997" r:id="rId16"/>
    <p:sldId id="278" r:id="rId17"/>
    <p:sldId id="283" r:id="rId18"/>
    <p:sldId id="1001" r:id="rId19"/>
    <p:sldId id="1002" r:id="rId20"/>
    <p:sldId id="1003" r:id="rId21"/>
    <p:sldId id="1004" r:id="rId22"/>
    <p:sldId id="1005" r:id="rId23"/>
    <p:sldId id="1006" r:id="rId24"/>
    <p:sldId id="1007" r:id="rId25"/>
    <p:sldId id="1008" r:id="rId26"/>
    <p:sldId id="1009" r:id="rId27"/>
    <p:sldId id="982" r:id="rId28"/>
    <p:sldId id="847" r:id="rId29"/>
    <p:sldId id="985" r:id="rId30"/>
    <p:sldId id="978" r:id="rId31"/>
    <p:sldId id="1000" r:id="rId32"/>
    <p:sldId id="820" r:id="rId33"/>
    <p:sldId id="929" r:id="rId34"/>
    <p:sldId id="290" r:id="rId35"/>
    <p:sldId id="292" r:id="rId36"/>
    <p:sldId id="293" r:id="rId37"/>
    <p:sldId id="826" r:id="rId38"/>
    <p:sldId id="288" r:id="rId39"/>
    <p:sldId id="376" r:id="rId40"/>
    <p:sldId id="954" r:id="rId41"/>
    <p:sldId id="955" r:id="rId42"/>
    <p:sldId id="956" r:id="rId43"/>
    <p:sldId id="957" r:id="rId44"/>
    <p:sldId id="996" r:id="rId45"/>
    <p:sldId id="797" r:id="rId46"/>
    <p:sldId id="79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4:58.86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118 227,'1'11,"0"0,1 1,1-2,-1 1,2 0,0 0,0-1,0 0,1 0,1 0,0 0,0-1,1 0,0-1,1 1,5 4,20 18,1-2,1-1,20 10,-36-24,2 0,27 19,-2 1,-1 2,-1 2,-3 2,6 10,-35-36,1 1,0-2,0 0,1 0,1-1,0-1,1-1,0 0,0-1,1 0,1-2,11 4,100 31,-39-14,-2 4,27 16,-104-43,15 9,1-2,1 0,0-2,0-1,1-2,3 0,-27-6,0 0,0 0,0-1,0 1,1-1,-1-1,0 1,0-1,0 0,0 0,0 0,0-1,0 1,-1-1,1 0,-1-1,1 1,-1-1,0 0,0 0,0 0,0-1,0 1,-1-1,1 0,-1 0,0 0,-1-1,1 1,-1-1,0 1,0-1,0 0,0 0,-1 0,0 0,0 0,0-4,3-17,-1 0,-1 0,-2 0,0 0,-2 0,-1 0,-1 0,-1 0,-1 1,-2 0,0 0,-2 0,0 2,-2-1,-10-15,8 14,-1 0,0 2,-2 0,-1 0,-1 2,0 0,-2 1,-11-8,-2 3,0 1,-1 1,-1 2,-6-1,20 12,1 2,-2 0,1 1,-1 1,0 2,0 0,-1 1,-3 1,-61 2,-15 4,29 0,-71-6,39-16,77 11,-1 2,-25-2,15 6,29 2,0-1,0 0,0 0,0-2,0 1,0-1,1-1,-1 0,-4-2,15 5,-1-1,1 1,-1 0,1-1,0 1,-1 0,1-1,0 1,-1-1,1 1,0 0,0-1,-1 1,1-1,0 1,0-1,0 1,-1-1,1 1,0-1,0 1,0-1,0 1,0-1,0 1,0-1,0 1,0-1,0 1,1-1,-1 1,0-1,0 1,0-1,1 1,-1-1,0 1,0 0,1-1,-1 1,15-20,-12 18,7-8,0 1,0 0,1 1,0 0,1 1,0 0,0 1,0 0,1 1,-1 1,1 0,0 0,1 1,12-1,25 0,0 1,1 2,19 4,-2 0,5-1,-18 1,1-3,9-3,-36-2,0-1,-1-1,18-7,60-14,-27 19,0 3,0 4,18 4,-22-1,-69-1,-1 0,1 0,0 0,-1 1,1 0,-1 1,1-1,-1 1,1 0,-1 1,0 0,0 0,0 0,-1 0,1 1,-1 0,0 0,0 1,0 0,0-1,-1 1,0 1,0-1,0 1,-1-1,0 1,0 0,0 0,-1 1,2 1,0 0,0-1,1 0,0 0,0 0,0 0,1-1,0 0,1 0,-1 0,1-1,0 0,5 2,-6-2,-1-1,1 1,-1-1,-1 1,1 1,-1-1,1 1,-2 0,1 0,-1 0,1 0,-2 0,1 1,-1 0,0-1,0 1,-1 0,3 17,-2 1,0-1,-1 1,-2 4,1-16,-2 3,-1-1,0 1,-1-1,-1 0,0 0,-1-1,0 0,-1 0,-1 0,-3 3,-1 4,1 1,1 0,-7 21,-8 35,10-33,2 0,1 1,2 8,-32 184,37-220,0 0,-1 0,-1 0,0 0,-2-1,-9 15,10-20,1 0,0 1,0 0,2 1,0-1,0 1,1 0,1 0,0 1,1-1,0 14,2-25,0-1,0 0,0 1,0-1,0 0,1 1,-1-1,1 0,-1 1,1-1,0 0,0 0,0 0,0 0,0 0,1 0,-1 0,1 0,-1 0,1-1,0 1,-1-1,1 1,0-1,1 1,0-1,0 0,0-1,0 1,0-1,0 0,1 0,-1 0,0 0,0-1,0 1,0-1,0 0,0 0,0 0,0 0,2-1,14-8,0 0,0-2,-1 0,15-14,-23 18,-1-1,0-1,-1 1,0-1,-1-1,1 1,-2-1,4-8,39-99,-28 63,-8 18,-1-1,5-32,-16 225,1-40,-1-38,-6 52,5-124,-1 0,0 0,0 0,0 0,-1 0,1-1,-1 1,0 0,-1-1,1 1,-1-1,0 0,0 0,0 0,-1 0,1 0,-1-1,0 0,0 0,0 0,0 0,0 0,-1-1,0 0,1 0,-1 0,0-1,0 1,-3 0,-17 2,1-1,-1-1,0-1,0-1,-17-3,6 1,23 2,0-1,0 0,0-1,1 0,-1-1,0-1,1 0,0 0,0-1,0-1,1 0,0-1,-4-2,2 0,-2 0,1 1,-1 1,0 1,0 0,-1 1,0 0,0 1,0 1,0 1,-5 0,-38-1,-1 2,-30 5,-5-1,-510-2,575-3,1-1,0-1,-21-7,-17-2,61 12,-1 0,1 0,0-1,-1 0,1 0,0 0,0-1,1 0,-1 0,0-1,1 1,0-1,0 0,0-1,0 1,1-1,-3-3,3 0,-1 0,1 0,0-1,1 0,0 0,0 0,1 0,0 0,0 0,1 0,0-10,-1-94,7-39,0-22,-6-65,-4 344,-6-1,-22 100,21-134,3 0,3 1,3 0,4 0,4 20,-2-52,3 0,1-1,1 0,10 22,-16-53,1 0,1 0,-1 0,1-1,0 0,0 0,1 0,0 0,0 0,0-1,1 0,-1 0,1-1,0 0,1 0,-1 0,1 0,0-1,0-1,0 1,0-1,0 0,7 1,16 1,1-1,0-2,1-1,-1-1,9-2,28-1,418 2,-462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5:15.0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302 224,'0'-1,"0"-1,1 1,-1 0,1-1,-1 1,1 0,0-1,0 1,0 0,0 0,0 0,0 0,0 0,0 0,0 0,0 0,0 0,1 0,-1 0,0 1,0-1,1 1,-1-1,1 1,-1-1,1 1,-1 0,2 0,48-8,-43 7,149-7,116 10,-80 1,-135-6,-1-2,17-5,-11 1,51-1,487 11,-598-1,56-4,-57 4,0-1,0 1,-1 0,1-1,0 1,0-1,-1 1,1-1,-1 0,1 1,0-1,-1 0,1 0,-1 0,0-1,1 1,-1 0,0 0,0-1,0 1,0-1,0 1,0-1,0 1,0-1,-1 1,1-1,0 0,-1-1,0 1,0 1,-1-1,0 1,1-1,-1 1,0-1,0 1,0-1,0 1,0 0,0 0,0-1,0 1,0 0,-1 0,1 0,0 0,-1 1,1-1,-1 0,1 0,-1 1,1-1,-1 1,1-1,-1 1,1 0,-1 0,-1 0,-57-8,53 8,-132-3,89 4,-1-2,1-3,-19-4,-50-8,-2 6,1 5,-90 9,18-1,61-5,-116-17,186 11,0 3,-1 2,-27 5,85-2,-1 0,1 0,0 1,-1 0,1 0,0 0,0 1,0-1,0 1,0 0,0 0,0 0,1 1,-1-1,1 1,0 0,-3 2,2 0,1 1,-1 0,1 0,0 0,1 0,-1 0,1 0,1 0,-1 1,1-1,0 2,-1 0,-1 1,0-1,-1 0,1 0,-2 0,1 0,-1-1,0 1,0-1,-2 1,0 0,1 0,0 1,0 0,1 0,0 1,1 0,-1 0,0 9,1 1,1-1,1 1,1-1,0 1,1 0,2-1,0 1,0-1,2 1,1-1,0 0,1-1,1 1,1-1,7 12,-11-24,-1-1,1 0,-1 0,1-1,1 1,-1-1,1 0,0 0,-1 0,2-1,-1 0,0 0,1 0,-1 0,1-1,0 0,0 0,0-1,0 0,6 1,16 1,0-1,1-1,-1-1,2-2,5 1,1033-6,-716 8,-305 1,0 2,37 10,-33-6,1-1,0-3,-26 1,-26-5,0 0,0 0,0 1,0-1,0 0,0 0,0 1,0-1,0 0,0 0,0 1,0-1,0 0,0 1,0-1,0 0,0 0,0 0,-1 1,1-1,0 0,0 0,0 1,0-1,0 0,-1 0,1 0,0 0,0 1,0-1,-1 0,1 0,0 0,0 0,-1 0,1 0,0 1,0-1,-1 0,1 0,0 0,0 0,-1 0,1 0,-49 16,-48 1,-1-3,0-5,-46-3,77-6,0 4,0 2,0 3,1 2,0 4,-28 12,-10 5,-1-4,-1-5,-38 1,-85 5,134-21,74-8,-1 1,1 1,0 1,0 0,0 2,18-4,0 0,0-1,0 1,0 0,1 1,-1-1,0 0,0 1,1 0,-1-1,1 1,-1 0,1 0,0 1,0-1,0 0,0 1,0-1,1 1,-1 0,1-1,0 1,-1 0,1 0,1 0,-1 0,0 0,1 0,-1 0,1 0,0 0,0 0,0 0,0 0,1 0,-1 0,1 1,1 2,0 0,0 0,1-1,-1 1,1-1,1 1,-1-1,1 0,0 0,0 0,0-1,1 1,0-1,0 0,0 0,0-1,5 3,22 7,1-1,0-2,1-1,0-2,1-1,34 1,34 7,149 21,3-11,0-10,13-12,-257-2,0-1,1 0,-1-1,0 0,0 0,0-2,0 1,0-1,-1-1,0 1,0-2,0 0,1-1,3 0,-1 0,1 1,1 0,-1 1,2 1,-3 0,0 0,-1-1,1-1,-1 1,5-5,-13 7,1 0,-1-1,0 1,0-1,0 0,-1 0,0-1,1 1,-1-1,-1 0,1 1,-1-1,0 0,0 0,1-6,4-22,-3-1,0 0,-3-1,0 1,-3 0,-2-14,0-30,3 509,1-413,0 0,-2 0,0 0,-2-1,0 1,0-1,-2 1,0-2,-1 1,0-1,-2 0,0 0,-1-1,-11 14,15-18,0-1,0 1,1 0,0 0,1 0,1 1,0-3,0 1,-1-1,1 0,-2-1,1 1,-1-1,-1 0,1 0,-4 3,6-9,1 0,-1 0,0-1,0 1,0-1,0 1,0-1,0 0,0 0,0-1,-1 1,1-1,0 1,0-1,-1 0,1 0,0 0,0-1,-1 1,-2-2,-11-2,0-1,0 0,-9-5,5 2,-21-8,0 3,-2 1,1 3,-1 1,0 2,-1 2,-28 2,-16 4,-2 2,0-5,0-3,-28-8,16-1,-1 5,-100 4,193 5,-1 1,1 0,0 0,0 1,0 0,0 1,1 1,-1-1,1 2,0-1,1 1,-1 1,1 0,1 0,-1 1,1 0,0 0,1 1,-5 6,11-13,-1 0,1-1,0 1,-1 0,1 0,0 0,0 0,0 0,1 0,-1 0,0 0,1 0,-1 1,1-1,0 0,-1 0,1 0,0 1,1 0,-1-2,1 1,0-1,-1 1,1-1,0 1,0-1,0 0,0 1,0-1,0 0,1 0,-1 0,0 0,0 0,1 0,-1 0,1 0,-1-1,1 1,-1 0,10 2,0 0,1 0,-1-1,0 0,1-1,5-1,301 0,-152-4,-119 2,-1-3,26-6,62-6,276 15,-1-1,-396 2,0 0,0-1,-1-1,1 0,-1 0,1-2,-1 1,0-2,-1 1,1-2,-1 0,-1 0,1-1,-1 0,0 0,-1-1,8-10,-6 5,-2 1,1-2,-2 1,0-1,-1-1,0 1,-1-1,-1 0,-1-1,0 1,-1-1,-1 0,0-10,-1-139,-3 101,2 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5:31.3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146 188,'15'1,"-1"1,1 0,0 2,-1-1,1 2,-1 0,0 1,-1 0,0 1,11 7,-7-4,0-1,0-1,1-1,0 0,1-1,8 1,30 0,0-3,1-3,-1-2,48-7,-83 4,1-1,-1 0,-1-2,1-1,-1 0,13-9,48-17,-25 13,-15 5,-1 1,2 2,-1 1,2 3,0 2,38-2,-12 6,1-3,-1-2,-1-4,15-7,-72 16,-1 1,1 0,-1-2,1 1,-1-2,-1 1,1-1,0-1,1-2,-12 8,1 0,-1 0,0 0,0 0,0 0,0 0,0 0,1-1,-1 1,0 0,0 0,0 0,0 0,0-1,0 1,0 0,0 0,0 0,0 0,0-1,1 1,-1 0,0 0,0 0,0-1,0 1,0 0,0 0,-1 0,1 0,0-1,0 1,0 0,0 0,0 0,0-1,0 1,0 0,0 0,0 0,-1 0,1 0,0-1,0 1,0 0,0 0,0 0,-1 0,1 0,0 0,0 0,0 0,-16-6,-16 2,-349 2,176 5,-724-3,917 0,0 0,0 1,1 0,-1 1,-2 0,14-2,0 0,0 0,-1 0,1 0,0 0,0 0,0 0,-1 0,1 0,0 0,0 0,-1 0,1 0,0 0,0 0,0 0,-1 0,1 0,0 1,0-1,0 0,-1 0,1 0,0 0,0 0,0 0,0 1,0-1,-1 0,1 0,0 0,0 1,0-1,0 0,0 0,0 0,0 1,0-1,0 0,0 0,-1 0,1 1,0-1,0 0,0 0,0 0,1 1,-1-1,0 0,0 0,0 0,0 1,0-1,0 0,15 7,27 0,132 4,156-11,-125-3,-24 1,203 5,-353 1,1 2,-2 0,1 3,-1 0,0 2,-1 1,-1 1,0 1,0 2,24 18,-48-30,0-1,0-1,0 1,1-1,-1 1,1-1,-1 0,1-1,2 1,-5-2,-1 0,0 0,1 0,-1 0,1 0,-1-1,0 1,1-1,-1 1,0-1,1 1,-1-1,0 0,0 1,1-1,-1 0,0 0,0 0,0 0,0 0,0 0,0 0,-1-1,1 1,0 0,0 0,-1-1,1 1,-1 0,1-1,-1 1,0-1,-1 88,0-49,1-5,-1-1,-1 1,-2-1,-2 0,-2 7,6-30,-1 0,1 0,-2-1,1 1,-1-1,0 0,-1 0,1 0,-1 0,-1-1,1 0,-1 0,0 0,-1-1,1 0,-1 0,0-1,-1 0,1 0,0 0,-1-1,-2 0,-22 5,0-3,-1 0,0-2,0-2,0 0,0-3,-13-2,-46 0,-825 2,500 3,402-1,0 0,0-2,0 1,-5-3,20 5,-1-1,1 0,0 0,0 0,-1 0,1 0,0 0,0 0,-1 0,1 0,0 0,-1 0,1 0,0 0,0 0,-1 0,1 0,0 0,-1 0,1 0,0 0,0-1,-1 1,1 0,0 0,0 0,0 0,-1-1,1 1,0 0,0 0,0 0,-1-1,1 1,0 0,0 0,0-1,0 1,0 0,0-1,0 1,-1 0,1 0,0-1,0 1,0 0,0-1,0 1,0 0,0 0,0-1,1 1,-1 0,0 0,0-1,20-7,37-1,226-1,9 13,-33 1,-176-4,1-3,0-3,27-9,-82 11,1 1,0 2,-1 1,1 1,0 2,-1 0,0 3,0 0,0 2,-1 0,0 3,0 0,22 13,-44-20,1 0,-1 1,0-1,0 1,0 1,0-1,-1 1,0 0,0 0,-1 0,0 1,0 0,0 0,-1 0,0 0,0 0,-2-3,0-1,0 1,0 0,0 0,-1 0,0 0,0-1,0 1,0 0,0 0,-1 0,1 0,-1 0,0-1,-1 1,1 0,0-1,-1 1,0-1,0 0,0 1,0-1,-1 0,1 0,-1 0,0-1,0 1,0-1,0 1,0-1,0 0,-2 1,-23 9,0-1,0-1,-1-2,0 0,-1-3,-24 3,28-4,-231 31,106-22,0-6,-95-10,40 0,73 0,24 1,-59 8,165-6,0 0,-1 1,1-1,0 1,0 0,0 0,-1 0,1 0,0 1,0-1,1 1,-1 0,2-2,1 1,0-1,-1 0,1 1,0-1,-1 0,1 1,0-1,0 1,0-1,-1 0,1 1,0-1,0 1,0-1,0 1,0-1,0 0,-1 1,1-1,0 1,1-1,-1 1,0-1,0 1,0-1,0 0,0 1,0-1,0 1,20 14,-2-8,1-1,0 0,0-2,0 0,1-1,15 0,14 3,148 13,1-8,106-12,-125 0,-132 3,-1 3,29 6,52 6,-107-16,24 3,-1-3,33-2,-63 0,0-1,-1 0,1-1,-1 0,0-1,0 0,0-1,0 0,-1-1,0 0,6-5,-3 0,0-1,-1 0,0-1,-1-1,0 0,-1 0,-1-1,0 0,-2-1,1 0,2-10,2-8,-2-2,-1 0,-2 0,-1 0,-1-6,0 9,1 0,2 1,5-11,6-20,-13 28,-2-1,-1 0,-1 0,-3 0,0 0,-3-2,1-14,4 743,-4-324,0-347,-1-1,0 1,-1 0,-2-1,0 0,-1 0,0-1,-8 13,3-8,3 1,0 0,1 1,-4 23,10-37,0 0,1-1,-2 1,1-1,-2 1,-1 4,3-12,0 1,0-1,0 0,0 0,-1 0,1 0,-1 0,1 0,-1-1,0 1,0-1,-1 0,1 0,0 0,-1-1,1 1,-4 0,-11 4,-1-2,0 0,0-1,-1-1,1-1,-12-1,-16-1,0-3,-8-2,15-3,1-1,0-2,0-1,1-3,-1-2,-15-5,0 3,-4 1,13 8,0 3,-31-1,-1 0,-55-6,60 9,-33-9,40 6,0 3,-1 3,-59 5,36-1,82-1,0 0,0 1,0 0,0 0,1 1,-1 0,0 0,1 0,0 1,-1 0,1 0,0 1,4-3,0 0,1 1,-1-1,0 1,1-1,-1 1,1 0,0 0,0-1,0 1,0 0,0 0,0 0,0 0,0 1,1-1,-1 0,1 0,0 0,-1 0,1 1,0-1,0 0,1 0,-1 0,0 1,1-1,-1 0,1 0,0 0,0 0,-1 0,1 0,1 0,-1 0,0 0,0-1,1 1,0 0,1 3,1-1,0 0,0 0,0 0,0-1,0 1,1-1,0 0,0-1,-1 1,1-1,1 0,-1 0,0 0,1-1,-1 0,0 0,20 3,0-1,-1-2,12 0,30 2,216 23,-223-24,-1-3,1-3,48-9,-74 7,76-10,-96 15,-1 0,1 1,0 1,-1 0,1 0,-1 1,4 2,-14-4,0 1,0-1,0 1,0 0,0-1,-1 1,1 0,0 0,0 0,-1 1,1-1,0 0,-1 1,0-1,1 1,-1-1,0 1,0-1,1 1,-1 0,0 0,-1-1,-1 0,1 1,0-1,0 0,0 0,-1 1,1-1,0 0,-1 0,1 0,-1 0,0 0,1 0,-1 1,0-1,0-1,1 1,-1 0,0 0,0 0,0 0,0-1,0 1,0 0,0-1,-1 1,1-1,0 1,0-1,0 0,0 1,-1-1,1 0,-1 0,-22 6,0 0,0-2,-1-1,-17 0,-40 5,-50 6,-1-6,0-5,-10-7,-41 1,111 4,-91-3,161 2,1 0,0 0,-1 0,1-1,0 1,0-1,-1 0,1 1,0-1,0 0,0 0,0-1,0 1,0 0,0-1,0 1,0-1,1 1,-1-1,0 0,1 0,0 0,-1 0,1 0,0 0,0 0,0 0,0 0,1-1,-1 1,1 0,-1 0,1-1,0 1,0-1,0 1,0 0,0-1,1-12,1 0,0 0,2 0,-1 1,5-11,-5 17,21-64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5:43.9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164 229,'133'-2,"-13"0,41 7,-46 12,-74-10,1-1,19-1,689-3,-363-5,-345 4,-23 1,-1-2,0 0,1-2,-1 0,12-3,-29 5,0 0,0 0,0 0,0 0,0 0,0 0,0-1,0 1,0 0,0-1,-1 1,1 0,0-1,0 1,0-1,-1 0,1 1,0-1,-1 1,1-1,0 0,-1 0,1 1,-1-1,1 0,-1 0,1 0,-1 0,0 0,1 1,-1-1,0 0,0 0,0 0,0 0,0 0,0 0,0 0,0 0,0 0,0 0,0 0,0 0,-1 1,1-1,0 0,-1 0,1 0,-1 0,1 1,-1-1,1 0,-1 0,0 1,1-1,-2 0,-2-4,-1 0,0 0,0 1,-1-1,1 1,-1 1,-2-2,-7-1,0 0,-1 0,1 2,-1 0,-4 0,-46-14,21 3,0 3,-1 1,0 2,-1 2,1 2,-1 3,-21 1,-30 4,54 0,0-1,0-3,0-2,0-1,1-2,-12-5,-12-6,0 3,-1 3,0 3,0 3,-65 4,-409 3,538-2,0 0,-1 0,1 0,-1 0,1 1,0-1,0 1,-1 0,1 0,0 1,0-1,0 1,0 0,0 0,1 1,-1-1,1 1,-1-1,1 1,0 0,0 0,0 1,0-1,1 1,-1-1,1 1,0 0,0 0,0 0,1 0,0 0,-1 0,1 4,-5 14,2 0,1 0,1 0,1 0,0 0,2 0,1 0,0 0,2 0,4 15,-6-31,0 0,1-1,0 1,0 0,0-1,1 0,0 0,0 0,0 0,0-1,1 0,0 0,0 0,0 0,0-1,1 1,13 6,1-1,1-1,-1 0,2-1,23 8,-9-3,1-1,0-3,1-1,0-1,31 0,59-3,9-6,-28 1,579 0,-657 4,1 1,-1 2,0 1,0 2,9 4,0-1,0-1,30 3,-57-12,-1 0,1 2,0 0,-1 0,0 1,0 0,9 5,-19-7,1-1,-1 0,0 1,0 0,0-1,0 1,0 0,0 0,-1 0,1 0,0 0,-1 1,0-1,0 0,1 1,-1-1,-1 1,1 0,-1 0,1 0,-1 1,0-1,-1 0,1 0,0 0,-1 0,0 0,0 1,0-1,0 0,0-1,0 1,-1 0,0 0,-1 2,-4 4,-1 1,0-1,0-1,-1 1,0-1,-1-1,0 0,0 0,0-1,-1 0,0-1,0 0,-1-1,-1 1,-21 6,1-2,-2-1,1-2,-16 0,-145 4,27-2,-198 33,281-31,-42 0,-1-6,-54-7,3-1,125 2,37 1,0-1,-1 2,1 1,0 0,0 1,0 0,-13 5,28-7,1 1,-1-1,1 1,0-1,-1 1,1-1,0 1,-1 0,1 0,0 0,0 0,0 0,-1 0,1 0,0 0,1 0,-1 0,0 1,0-1,0 0,1 1,-1-1,1 0,-1 1,1-1,-1 1,1 1,1-1,-1 0,1 0,-1 0,1 0,0 0,0 0,0 0,0 0,0 0,0 0,0-1,1 1,-1 0,1-1,0 1,10 9,0 0,1-1,0-1,9 5,-19-13,17 10,0-1,0-1,1-1,0-1,1-1,-1-1,1 0,0-2,14 0,45 1,0-3,2-5,5 1,660 2,-720-1,0-1,0-1,24-7,-20 4,0 2,21-1,-28 4,-1 0,-1 1,0 1,0 1,4 1,-23-1,1-1,-1 1,1 0,-1 0,1 0,-1 1,0 0,0 0,0 0,0 0,0 0,0 1,-1 0,1-1,-1 1,1 1,-1-1,0 0,-1 1,1 0,0-1,-1 1,1 2,0 1,-1 1,1-1,-1 1,-1 0,1-1,-2 1,1 0,-1 0,0 0,0 0,-1-1,0 1,-1 0,1 0,-1-1,-1 1,0-1,0 0,0 0,-1 0,0 0,0 0,-1-1,0 0,0 0,0 0,-1 0,0-1,0 0,0 0,-1-1,1 0,-1 0,-6 2,-26 13,21-9,-1-1,0 0,0-2,-1 0,0-1,0-1,0-1,-1-1,-4 0,-492-2,229-4,161 0,51 0,1 4,0 2,-8 5,75-7,0 0,0 1,1-1,-1 1,1 1,0 0,-1 0,1 0,0 1,1 0,-1 0,1 1,0-1,0 1,0 1,1-1,-1 1,1 0,-2 4,-35 45,41-55,1 0,0 1,-1-1,1 0,0 0,-1 1,1-1,0 0,-1 1,1-1,0 0,-1 1,1-1,0 0,0 1,0-1,0 0,-1 1,1-1,0 1,0-1,0 0,0 1,0-1,0 1,0-1,0 1,0-1,0 0,0 1,0-1,0 1,0-1,0 0,1 1,-1-1,0 1,0-1,0 0,1 1,-1-1,0 0,1 1,-1-1,0 0,0 1,1-1,-1 0,0 0,1 1,-1-1,1 0,-1 0,0 0,1 0,-1 0,1 1,-1-1,1 0,31 1,-24-1,72-4,-1-4,11-5,-2 0,-9 2,51-7,1 6,60 4,312 10,-486-1,-1 1,1 1,0 1,-1 0,0 1,0 0,8 5,-2-1,0-2,0 0,21 3,183 23,-212-30,1 0,-1-2,1 0,0-1,-1 0,5-1,-16 1,0-1,1 1,-1-1,0 0,0 0,0 0,0 0,0 0,0-1,-1 0,1 1,0-1,-1 0,1 0,-1 0,1 0,-1-1,0 1,0-1,0 1,-1-1,1 0,-1 0,1 0,-1 0,0 0,0 0,0 0,0 0,-1 0,1-2,-1-2,1 1,-1 0,0-1,-1 1,1 0,-2-1,1 1,0 0,-1 0,0 0,-1 0,1 0,-4-5,-5-6,-1 0,0 1,-11-11,-26-35,42 52,0 1,0 0,-1 1,-1 0,1 0,-1 1,-1 0,1 1,-1 0,0 0,-1 1,1 0,-1 1,0 0,0 1,0 0,0 1,-1 0,1 0,-1 2,1-1,-1 1,0 1,1 0,-1 1,1 0,0 1,0 0,0 1,0 0,0 0,0 2,-14 9,-1 2,2 0,0 2,2 1,-2 2,-102 113,119-127,0-1,0-1,0 0,-1 0,1 0,-1-1,-1 0,1-1,-1 0,1 0,-1-1,0 0,-1 0,1-1,0 0,-8 0,-19 0,-1 0,1-3,-21-3,-16 0,20 6,0 3,0 1,-2 3,-17 2,120-13,1 2,0 2,0 3,41 8,-12-1,75 0,-151-12,14 0,0 0,0-1,0 0,0-1,8-3,-20 4,1-1,-1 1,0-1,0 0,0 0,0-1,0 1,0-1,-1 0,1 0,-1 0,0 0,0 0,0-1,0 1,-1-1,1 0,-1 0,0 0,0 0,0-3,7-21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DD681-E138-4B5B-81B9-7AAC1FF8D028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D9CC6-3086-4083-AF8A-070D06C6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this list and make it consistent with the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09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01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24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26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9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63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27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6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1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pWv7GOvuf0?t=94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0.cs.ucl.ac.uk/staff/d.silver/web/Teaching.html" TargetMode="External"/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rvard-ml-courses.github.io/cs181-web-2017/" TargetMode="External"/><Relationship Id="rId4" Type="http://schemas.openxmlformats.org/officeDocument/2006/relationships/hyperlink" Target="https://github.com/wihl/cs181-spring201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3.png"/><Relationship Id="rId7" Type="http://schemas.openxmlformats.org/officeDocument/2006/relationships/image" Target="../media/image15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70.png"/><Relationship Id="rId5" Type="http://schemas.openxmlformats.org/officeDocument/2006/relationships/image" Target="../media/image1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.xml"/><Relationship Id="rId7" Type="http://schemas.openxmlformats.org/officeDocument/2006/relationships/image" Target="../media/image3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3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h8EfvOzB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yjHPu1aYC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085967" cy="7856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94" y="310748"/>
            <a:ext cx="10337702" cy="6857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560014" y="1161648"/>
            <a:ext cx="10535011" cy="526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Fly stunt maneuvers in a helicopter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Defeat the world champion at Backgammon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Manage an investment portfolio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 a power station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Make a humanoid robot walk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Play Atari games better than humans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hlinkClick r:id="rId3"/>
              </a:rPr>
              <a:t>https://youtu.be/2pWv7GOvuf0?t=940</a:t>
            </a:r>
            <a:endParaRPr lang="en-US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(15:40 – 22.00 [6 mins 20 secs)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113034" y="6547252"/>
            <a:ext cx="4981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2794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928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246790" y="1610772"/>
            <a:ext cx="9515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</a:t>
            </a:r>
            <a:r>
              <a:rPr lang="en-US" sz="3600" b="1" i="1" dirty="0"/>
              <a:t>Markov Decision Process </a:t>
            </a:r>
            <a:r>
              <a:rPr lang="en-US" sz="3600" dirty="0"/>
              <a:t>(MDP) provides a mathematical framework for reinforcement learning.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An MDP is used to model </a:t>
            </a:r>
            <a:r>
              <a:rPr lang="en-US" sz="3600" u="sng" dirty="0"/>
              <a:t>optimal decision-making</a:t>
            </a:r>
            <a:r>
              <a:rPr lang="en-US" sz="3600" dirty="0"/>
              <a:t> in situations where outcomes are </a:t>
            </a:r>
            <a:r>
              <a:rPr lang="en-US" sz="3600" u="sng" dirty="0"/>
              <a:t>uncertain</a:t>
            </a:r>
            <a:r>
              <a:rPr lang="en-US" sz="36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99E8D-91BE-4FEF-9246-77F6F558C1FB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124169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37" y="281610"/>
            <a:ext cx="1089872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decision framework for MDPs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881413" y="1459097"/>
            <a:ext cx="108987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Modeling Uncertainty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probability</a:t>
            </a:r>
            <a:r>
              <a:rPr lang="en-US" sz="2800" dirty="0"/>
              <a:t> to model uncertainty about the domain.</a:t>
            </a:r>
          </a:p>
          <a:p>
            <a:endParaRPr lang="en-US" sz="2800" b="1" dirty="0"/>
          </a:p>
          <a:p>
            <a:r>
              <a:rPr lang="en-US" sz="2800" b="1" dirty="0"/>
              <a:t>Modeling an Agent’s Objectives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utility</a:t>
            </a:r>
            <a:r>
              <a:rPr lang="en-US" sz="2800" dirty="0"/>
              <a:t> to model an agent’s objectives.</a:t>
            </a:r>
          </a:p>
          <a:p>
            <a:endParaRPr lang="en-US" sz="2800" b="1" dirty="0"/>
          </a:p>
          <a:p>
            <a:r>
              <a:rPr lang="en-US" sz="2800" b="1" dirty="0"/>
              <a:t>Decision Policy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The goal is to design a decision policy, describing how 	the  agent should act in all possible states in order to 	</a:t>
            </a:r>
            <a:r>
              <a:rPr lang="en-US" sz="2800" u="sng" dirty="0"/>
              <a:t>maximize</a:t>
            </a:r>
            <a:r>
              <a:rPr lang="en-US" sz="2800" dirty="0"/>
              <a:t> its </a:t>
            </a:r>
            <a:r>
              <a:rPr lang="en-US" sz="2800" u="sng" dirty="0"/>
              <a:t>expected utility</a:t>
            </a:r>
            <a:r>
              <a:rPr lang="en-US" sz="2800" dirty="0"/>
              <a:t>.</a:t>
            </a:r>
          </a:p>
          <a:p>
            <a:pPr lvl="3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223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878" y="381210"/>
            <a:ext cx="10122243" cy="61975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Uncertainty is modeled with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850040" y="1374591"/>
            <a:ext cx="1049191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900" dirty="0"/>
              <a:t>The agent may not know the current state of the world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900" dirty="0"/>
              <a:t>The effects of the agent’s action might be unpredictable.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900" dirty="0"/>
              <a:t>Things happen that are outside the agent’s control.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900" dirty="0"/>
              <a:t>The agent may be uncertain about the correct model of the world.</a:t>
            </a:r>
          </a:p>
        </p:txBody>
      </p:sp>
    </p:spTree>
    <p:extLst>
      <p:ext uri="{BB962C8B-B14F-4D97-AF65-F5344CB8AC3E}">
        <p14:creationId xmlns:p14="http://schemas.microsoft.com/office/powerpoint/2010/main" val="141770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3" y="318714"/>
            <a:ext cx="10008973" cy="80365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Goals (“Happiness”) modeled with utility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988357" y="1606740"/>
            <a:ext cx="102152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Utility is a real number.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The higher the utility, the “happier” your robot is.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Utility is based on the assumptions of </a:t>
            </a:r>
            <a:r>
              <a:rPr lang="en-US" sz="2800" b="1" dirty="0"/>
              <a:t>Utility Theory</a:t>
            </a:r>
            <a:r>
              <a:rPr lang="en-US" sz="2800" dirty="0"/>
              <a:t>, which if obeyed, make you rational.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For example, if you prefer reward A to reward B, and you prefer reward B to reward C, then you should prefer reward A to reward C.</a:t>
            </a:r>
          </a:p>
        </p:txBody>
      </p:sp>
    </p:spTree>
    <p:extLst>
      <p:ext uri="{BB962C8B-B14F-4D97-AF65-F5344CB8AC3E}">
        <p14:creationId xmlns:p14="http://schemas.microsoft.com/office/powerpoint/2010/main" val="428589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45" y="824194"/>
            <a:ext cx="7155655" cy="572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15CFF-55F3-49E1-9322-C3330AE8CA3B}"/>
              </a:ext>
            </a:extLst>
          </p:cNvPr>
          <p:cNvGrpSpPr/>
          <p:nvPr/>
        </p:nvGrpSpPr>
        <p:grpSpPr>
          <a:xfrm>
            <a:off x="521839" y="2131209"/>
            <a:ext cx="4893123" cy="2595582"/>
            <a:chOff x="445639" y="1743139"/>
            <a:chExt cx="4893123" cy="2595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/>
                <p:nvPr/>
              </p:nvSpPr>
              <p:spPr>
                <a:xfrm>
                  <a:off x="445639" y="1743139"/>
                  <a:ext cx="3688211" cy="2595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States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Actions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Reward Function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bg1"/>
                      </a:solidFill>
                    </a:rPr>
                    <a:t>Transition model</a:t>
                  </a:r>
                  <a:r>
                    <a:rPr lang="en-US" sz="2800" b="1" dirty="0"/>
                    <a:t>: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39" y="1743139"/>
                  <a:ext cx="3688211" cy="2595582"/>
                </a:xfrm>
                <a:prstGeom prst="rect">
                  <a:avLst/>
                </a:prstGeom>
                <a:blipFill>
                  <a:blip r:embed="rId4"/>
                  <a:stretch>
                    <a:fillRect l="-2975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AF4CB6-C301-4ED9-85C3-BD5A585AB93D}"/>
                </a:ext>
              </a:extLst>
            </p:cNvPr>
            <p:cNvCxnSpPr>
              <a:cxnSpLocks/>
            </p:cNvCxnSpPr>
            <p:nvPr/>
          </p:nvCxnSpPr>
          <p:spPr>
            <a:xfrm>
              <a:off x="4176713" y="4110038"/>
              <a:ext cx="804862" cy="0"/>
            </a:xfrm>
            <a:prstGeom prst="straightConnector1">
              <a:avLst/>
            </a:prstGeom>
            <a:ln w="63500">
              <a:solidFill>
                <a:schemeClr val="bg1">
                  <a:alpha val="6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C9834E-B211-42B0-A722-56D4903F2113}"/>
                </a:ext>
              </a:extLst>
            </p:cNvPr>
            <p:cNvSpPr/>
            <p:nvPr/>
          </p:nvSpPr>
          <p:spPr>
            <a:xfrm>
              <a:off x="4133850" y="3253886"/>
              <a:ext cx="1204912" cy="412953"/>
            </a:xfrm>
            <a:custGeom>
              <a:avLst/>
              <a:gdLst>
                <a:gd name="connsiteX0" fmla="*/ 0 w 1204912"/>
                <a:gd name="connsiteY0" fmla="*/ 201621 h 412953"/>
                <a:gd name="connsiteX1" fmla="*/ 352425 w 1204912"/>
                <a:gd name="connsiteY1" fmla="*/ 6358 h 412953"/>
                <a:gd name="connsiteX2" fmla="*/ 728662 w 1204912"/>
                <a:gd name="connsiteY2" fmla="*/ 411171 h 412953"/>
                <a:gd name="connsiteX3" fmla="*/ 995362 w 1204912"/>
                <a:gd name="connsiteY3" fmla="*/ 149233 h 412953"/>
                <a:gd name="connsiteX4" fmla="*/ 1204912 w 1204912"/>
                <a:gd name="connsiteY4" fmla="*/ 25408 h 41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912" h="412953">
                  <a:moveTo>
                    <a:pt x="0" y="201621"/>
                  </a:moveTo>
                  <a:cubicBezTo>
                    <a:pt x="115490" y="86527"/>
                    <a:pt x="230981" y="-28567"/>
                    <a:pt x="352425" y="6358"/>
                  </a:cubicBezTo>
                  <a:cubicBezTo>
                    <a:pt x="473869" y="41283"/>
                    <a:pt x="621506" y="387359"/>
                    <a:pt x="728662" y="411171"/>
                  </a:cubicBezTo>
                  <a:cubicBezTo>
                    <a:pt x="835818" y="434983"/>
                    <a:pt x="915987" y="213527"/>
                    <a:pt x="995362" y="149233"/>
                  </a:cubicBezTo>
                  <a:cubicBezTo>
                    <a:pt x="1074737" y="84939"/>
                    <a:pt x="1139824" y="55173"/>
                    <a:pt x="1204912" y="25408"/>
                  </a:cubicBezTo>
                </a:path>
              </a:pathLst>
            </a:custGeom>
            <a:noFill/>
            <a:ln w="63500">
              <a:solidFill>
                <a:schemeClr val="accent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5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2" y="237271"/>
            <a:ext cx="1078029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MDP Goal: find an optimal policy </a:t>
            </a:r>
            <a:r>
              <a:rPr lang="el-GR" sz="4400" b="1" cap="none" dirty="0">
                <a:ln>
                  <a:noFill/>
                </a:ln>
                <a:solidFill>
                  <a:prstClr val="white"/>
                </a:solidFill>
                <a:ea typeface="+mn-ea"/>
                <a:cs typeface="+mn-cs"/>
              </a:rPr>
              <a:t>π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042" y="3084106"/>
            <a:ext cx="5552508" cy="3314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48D90D-427C-4DDE-9090-D9AB7EA60783}"/>
              </a:ext>
            </a:extLst>
          </p:cNvPr>
          <p:cNvSpPr txBox="1"/>
          <p:nvPr/>
        </p:nvSpPr>
        <p:spPr>
          <a:xfrm>
            <a:off x="735814" y="1476863"/>
            <a:ext cx="11099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GOAL:</a:t>
            </a:r>
            <a:r>
              <a:rPr lang="en-US" sz="3200" dirty="0"/>
              <a:t> find a </a:t>
            </a:r>
            <a:r>
              <a:rPr lang="en-US" sz="3200" b="1" dirty="0"/>
              <a:t>policy </a:t>
            </a:r>
            <a:r>
              <a:rPr lang="el-GR" sz="3200" b="1" dirty="0"/>
              <a:t>π</a:t>
            </a:r>
            <a:r>
              <a:rPr lang="en-US" sz="3200" dirty="0"/>
              <a:t> that tells you what action to take in each state.  We want to find ‘rewarding’ policies.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268911-2299-46B9-892D-197948D592A3}"/>
                  </a:ext>
                </a:extLst>
              </p:cNvPr>
              <p:cNvSpPr txBox="1"/>
              <p:nvPr/>
            </p:nvSpPr>
            <p:spPr>
              <a:xfrm>
                <a:off x="1246790" y="2902069"/>
                <a:ext cx="2614434" cy="329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3200" b="1" i="1" u="sng" dirty="0">
                    <a:latin typeface="Cambria Math" panose="02040503050406030204" pitchFamily="18" charset="0"/>
                  </a:rPr>
                  <a:t>n state policy: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pPr algn="ctr"/>
                <a:r>
                  <a:rPr lang="en-US" sz="3200" dirty="0"/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268911-2299-46B9-892D-197948D5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90" y="2902069"/>
                <a:ext cx="2614434" cy="3293209"/>
              </a:xfrm>
              <a:prstGeom prst="rect">
                <a:avLst/>
              </a:prstGeom>
              <a:blipFill>
                <a:blip r:embed="rId3"/>
                <a:stretch>
                  <a:fillRect l="-6075" t="-2407" r="-3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48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Application: Crawler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733671" y="3943034"/>
            <a:ext cx="11141337" cy="22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States: &lt;</a:t>
            </a:r>
            <a:r>
              <a:rPr lang="en-US" sz="2400" dirty="0"/>
              <a:t>location, arm 1 angle, arm 2 angle&gt;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Actions: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Reward Function: </a:t>
            </a:r>
            <a:r>
              <a:rPr lang="en-US" sz="2400" dirty="0"/>
              <a:t>+1 if robot moves right, -1 if robot moves left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Transition model: </a:t>
            </a:r>
            <a:r>
              <a:rPr lang="en-US" sz="2400" dirty="0"/>
              <a:t>model of box movement caused by arm movements.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17" y="1519038"/>
            <a:ext cx="4504203" cy="2209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F9884-2A1D-4B3C-9D5F-728181980355}"/>
              </a:ext>
            </a:extLst>
          </p:cNvPr>
          <p:cNvSpPr txBox="1"/>
          <p:nvPr/>
        </p:nvSpPr>
        <p:spPr>
          <a:xfrm>
            <a:off x="6664201" y="1836440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01A53-7479-45F0-8E52-097892FAB0D1}"/>
              </a:ext>
            </a:extLst>
          </p:cNvPr>
          <p:cNvSpPr txBox="1"/>
          <p:nvPr/>
        </p:nvSpPr>
        <p:spPr>
          <a:xfrm>
            <a:off x="7414531" y="244668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E4E5DE-AA93-409E-8186-53125A78D1AD}"/>
              </a:ext>
            </a:extLst>
          </p:cNvPr>
          <p:cNvCxnSpPr/>
          <p:nvPr/>
        </p:nvCxnSpPr>
        <p:spPr>
          <a:xfrm flipH="1">
            <a:off x="6481823" y="2097363"/>
            <a:ext cx="277792" cy="3642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E1D369-0E33-4F4B-8263-C7E8ED364F02}"/>
              </a:ext>
            </a:extLst>
          </p:cNvPr>
          <p:cNvCxnSpPr>
            <a:cxnSpLocks/>
          </p:cNvCxnSpPr>
          <p:nvPr/>
        </p:nvCxnSpPr>
        <p:spPr>
          <a:xfrm flipH="1">
            <a:off x="7080830" y="2754463"/>
            <a:ext cx="407990" cy="2136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35E1FFDD-649D-4A44-B39F-0FCBDEC7D88C}"/>
              </a:ext>
            </a:extLst>
          </p:cNvPr>
          <p:cNvSpPr/>
          <p:nvPr/>
        </p:nvSpPr>
        <p:spPr>
          <a:xfrm rot="12116812">
            <a:off x="6862869" y="2554811"/>
            <a:ext cx="435921" cy="37839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EA624BB-6A7C-4646-9529-F52A314B16FE}"/>
              </a:ext>
            </a:extLst>
          </p:cNvPr>
          <p:cNvSpPr/>
          <p:nvPr/>
        </p:nvSpPr>
        <p:spPr>
          <a:xfrm rot="7031080">
            <a:off x="6025296" y="2334305"/>
            <a:ext cx="398437" cy="305506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01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331738"/>
            <a:ext cx="10911840" cy="7811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Reinforcement Learning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182" y="1381343"/>
            <a:ext cx="6613635" cy="3827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74C6D4-C705-4D7E-B1D1-63EB8301D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2" y="5208433"/>
            <a:ext cx="6613635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1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E6365-B96A-45D6-BAE8-AA1962312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76" y="1355290"/>
            <a:ext cx="3788723" cy="688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C5D4A-156B-4D0C-98F0-AECB4572D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52" y="2611270"/>
            <a:ext cx="4985164" cy="688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33" y="4369775"/>
            <a:ext cx="6187105" cy="6263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AFC3A5-9FD8-4BBA-8E6F-D9F0FA17D1C6}"/>
              </a:ext>
            </a:extLst>
          </p:cNvPr>
          <p:cNvSpPr/>
          <p:nvPr/>
        </p:nvSpPr>
        <p:spPr>
          <a:xfrm>
            <a:off x="715654" y="2625713"/>
            <a:ext cx="463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Reward for One Episode: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C73637-F539-47E6-B8CD-2FB7B9730EBE}"/>
              </a:ext>
            </a:extLst>
          </p:cNvPr>
          <p:cNvSpPr/>
          <p:nvPr/>
        </p:nvSpPr>
        <p:spPr>
          <a:xfrm>
            <a:off x="2054863" y="1306553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Future Reward: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56AC6-2461-4630-98D8-7CDA506A10BC}"/>
              </a:ext>
            </a:extLst>
          </p:cNvPr>
          <p:cNvSpPr/>
          <p:nvPr/>
        </p:nvSpPr>
        <p:spPr>
          <a:xfrm>
            <a:off x="371528" y="3823948"/>
            <a:ext cx="11274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Discounted Future Reward (</a:t>
            </a:r>
            <a:r>
              <a:rPr lang="en-US" sz="2400" b="1" i="1" dirty="0"/>
              <a:t>γ</a:t>
            </a:r>
            <a:r>
              <a:rPr lang="en-US" sz="2400" b="1" dirty="0"/>
              <a:t> is the discount factor between 0 and 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4" y="5069894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4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2959940" cy="91997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224" y="325468"/>
            <a:ext cx="7693629" cy="58230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b="1" i="1" dirty="0"/>
              <a:t>CS188 – Introduction to Artificial Intelligence</a:t>
            </a:r>
            <a:r>
              <a:rPr lang="en-US" b="1" dirty="0"/>
              <a:t>, Profs. Dan Klein, Pieter Abbeel, et al. 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http://ai.berkeley.edu/home.html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b="1" dirty="0"/>
              <a:t>Introduction to Reinforcement Learning </a:t>
            </a:r>
            <a:r>
              <a:rPr lang="en-US" b="1" dirty="0">
                <a:hlinkClick r:id="rId3"/>
              </a:rPr>
              <a:t>http://www0.cs.ucl.ac.uk/staff/d.silver/web/Teaching.html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b="1" i="1" dirty="0"/>
              <a:t>CS181 Intelligent Machines: Perception, Learning and Uncertainty</a:t>
            </a:r>
            <a:r>
              <a:rPr lang="en-US" b="1" dirty="0"/>
              <a:t>, Sarah Finney, Spring 2009</a:t>
            </a:r>
          </a:p>
          <a:p>
            <a:r>
              <a:rPr lang="en-US" b="1" i="1" dirty="0"/>
              <a:t>CS181 Intelligent Machines: Perception, Learning and Uncertainty</a:t>
            </a:r>
            <a:r>
              <a:rPr lang="en-US" b="1" dirty="0"/>
              <a:t>, Prof. David C Brooks, Spring 2011</a:t>
            </a:r>
          </a:p>
          <a:p>
            <a:r>
              <a:rPr lang="en-US" b="1" i="1" dirty="0"/>
              <a:t>CS181 – Machine Learning</a:t>
            </a:r>
            <a:r>
              <a:rPr lang="en-US" b="1" dirty="0"/>
              <a:t>, Prof. Ryan P. Adams, Spring 2014. </a:t>
            </a:r>
            <a:r>
              <a:rPr lang="en-US" b="1" dirty="0">
                <a:solidFill>
                  <a:schemeClr val="tx1"/>
                </a:solidFill>
                <a:hlinkClick r:id="rId4"/>
              </a:rPr>
              <a:t>https://github.com/wihl/cs181-spring2014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i="1" dirty="0"/>
              <a:t>CS181 – Machine Learning</a:t>
            </a:r>
            <a:r>
              <a:rPr lang="en-US" b="1" dirty="0"/>
              <a:t>, Prof. David Parkes, Spring 2017. </a:t>
            </a:r>
            <a:r>
              <a:rPr lang="en-US" b="1" dirty="0">
                <a:solidFill>
                  <a:schemeClr val="tx1"/>
                </a:solidFill>
                <a:hlinkClick r:id="rId5"/>
              </a:rPr>
              <a:t>https://harvard-ml-courses.github.io/cs181-web-2017/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819E5-D210-43D4-A829-3CCF4BF91B60}"/>
              </a:ext>
            </a:extLst>
          </p:cNvPr>
          <p:cNvSpPr/>
          <p:nvPr/>
        </p:nvSpPr>
        <p:spPr>
          <a:xfrm>
            <a:off x="684213" y="1605776"/>
            <a:ext cx="3048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The material for these talks </a:t>
            </a:r>
            <a:r>
              <a:rPr lang="en-US" sz="2000" b="1" dirty="0"/>
              <a:t>are </a:t>
            </a:r>
            <a:r>
              <a:rPr lang="en-US" sz="2000" b="1" dirty="0">
                <a:solidFill>
                  <a:schemeClr val="tx1"/>
                </a:solidFill>
              </a:rPr>
              <a:t>primarily drawn from the slides, notes and lectures of these courses:</a:t>
            </a:r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0" y="415343"/>
            <a:ext cx="3565003" cy="11891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88" y="309809"/>
            <a:ext cx="6187105" cy="6263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1E2928-64EC-4C55-BC2E-932AC3E6A77E}"/>
              </a:ext>
            </a:extLst>
          </p:cNvPr>
          <p:cNvSpPr/>
          <p:nvPr/>
        </p:nvSpPr>
        <p:spPr>
          <a:xfrm>
            <a:off x="1013123" y="2329144"/>
            <a:ext cx="933464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set the discount factor </a:t>
            </a:r>
            <a:r>
              <a:rPr lang="en-US" sz="2000" i="1" dirty="0"/>
              <a:t>γ</a:t>
            </a:r>
            <a:r>
              <a:rPr lang="en-US" sz="2000" dirty="0"/>
              <a:t>=0, then our strategy will be short-sighted and relies only on immediate rewards.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want to balance between immediate and future rewards, we should set discount factor to something like </a:t>
            </a:r>
            <a:r>
              <a:rPr lang="en-US" sz="2000" i="1" dirty="0"/>
              <a:t>γ=</a:t>
            </a:r>
            <a:r>
              <a:rPr lang="en-US" sz="2000" dirty="0"/>
              <a:t>0.9.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our environment is deterministic and the same actions always result in same rewards, then we can set discount factor </a:t>
            </a:r>
            <a:r>
              <a:rPr lang="en-US" sz="2000" i="1" dirty="0"/>
              <a:t>γ</a:t>
            </a:r>
            <a:r>
              <a:rPr lang="en-US" sz="2000" dirty="0"/>
              <a:t>=1.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good strategy for an agent would be to </a:t>
            </a:r>
            <a:r>
              <a:rPr lang="en-US" sz="2000" b="1" dirty="0"/>
              <a:t>always choose an action that maximizes the (discounted) future reward</a:t>
            </a:r>
            <a:r>
              <a:rPr lang="en-US" sz="2000" dirty="0"/>
              <a:t>.</a:t>
            </a:r>
            <a:endParaRPr lang="en-US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79" y="1009928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Q-Learning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Q-learning we define a function </a:t>
            </a:r>
            <a:r>
              <a:rPr lang="en-US" sz="2400" i="1" dirty="0"/>
              <a:t>Q(s, a)</a:t>
            </a:r>
            <a:r>
              <a:rPr lang="en-US" sz="2400" dirty="0"/>
              <a:t> representing </a:t>
            </a:r>
            <a:r>
              <a:rPr lang="en-US" sz="2400" b="1" dirty="0"/>
              <a:t>the maximum discounted future reward when we perform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b="1" dirty="0"/>
              <a:t>, and continue optimally from that point 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99B4A-0AC2-4CF1-993E-007AD2B8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59" y="2742130"/>
            <a:ext cx="3567112" cy="5595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8892628-4B65-4BDC-AAF5-6332B91C0E03}"/>
              </a:ext>
            </a:extLst>
          </p:cNvPr>
          <p:cNvSpPr/>
          <p:nvPr/>
        </p:nvSpPr>
        <p:spPr>
          <a:xfrm>
            <a:off x="1106516" y="3770084"/>
            <a:ext cx="93346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way to think about </a:t>
            </a:r>
            <a:r>
              <a:rPr lang="en-US" sz="2400" i="1" dirty="0"/>
              <a:t>Q(s, a)</a:t>
            </a:r>
            <a:r>
              <a:rPr lang="en-US" sz="2400" dirty="0"/>
              <a:t> is that it is “the best possible score at the end of the game after performing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b="1" dirty="0"/>
              <a:t>“.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called </a:t>
            </a:r>
            <a:r>
              <a:rPr lang="en-US" sz="2400" b="1" dirty="0"/>
              <a:t>Q-function</a:t>
            </a:r>
            <a:r>
              <a:rPr lang="en-US" sz="2400" dirty="0"/>
              <a:t>, because it represents the “quality” of a certain action in a given state.</a:t>
            </a:r>
          </a:p>
        </p:txBody>
      </p:sp>
    </p:spTree>
    <p:extLst>
      <p:ext uri="{BB962C8B-B14F-4D97-AF65-F5344CB8AC3E}">
        <p14:creationId xmlns:p14="http://schemas.microsoft.com/office/powerpoint/2010/main" val="4157096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678" y="312453"/>
            <a:ext cx="9334643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Q(s,a) gives the Optimal Policy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you are in state and pondering whether you should take action </a:t>
            </a:r>
            <a:r>
              <a:rPr lang="en-US" sz="2400" i="1" dirty="0"/>
              <a:t>a</a:t>
            </a:r>
            <a:r>
              <a:rPr lang="en-US" sz="2400" dirty="0"/>
              <a:t> or </a:t>
            </a:r>
            <a:r>
              <a:rPr lang="en-US" sz="2400" i="1" dirty="0"/>
              <a:t>b</a:t>
            </a:r>
            <a:r>
              <a:rPr lang="en-US" sz="2400" dirty="0"/>
              <a:t>. You want to select the action that results in the highest score at the end of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you have the magical Q-function, the answer becomes really simple – pick the action with the highest Q-value!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48FEB-96E6-48EC-B874-EB3E3154F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94" y="4038847"/>
            <a:ext cx="3912412" cy="5725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5979A-17F2-4D6C-A2D8-928036DAEBA4}"/>
              </a:ext>
            </a:extLst>
          </p:cNvPr>
          <p:cNvSpPr/>
          <p:nvPr/>
        </p:nvSpPr>
        <p:spPr>
          <a:xfrm>
            <a:off x="1193339" y="4896459"/>
            <a:ext cx="9334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π represents the policy, the rule how we choose an action in each state.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3007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049" y="247433"/>
            <a:ext cx="5867220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bellman Equation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428678" y="2212109"/>
            <a:ext cx="93346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main idea in Q-learning is that </a:t>
            </a:r>
            <a:r>
              <a:rPr lang="en-US" sz="2400" b="1" dirty="0"/>
              <a:t>we can iteratively approximate the Q-function using the Bellman equation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the Bellman Equation, we express the Q-value of state </a:t>
            </a:r>
            <a:r>
              <a:rPr lang="en-US" sz="2400" i="1" dirty="0"/>
              <a:t>s</a:t>
            </a:r>
            <a:r>
              <a:rPr lang="en-US" sz="2400" dirty="0"/>
              <a:t> and action </a:t>
            </a:r>
            <a:r>
              <a:rPr lang="en-US" sz="2400" i="1" dirty="0"/>
              <a:t>a</a:t>
            </a:r>
            <a:r>
              <a:rPr lang="en-US" sz="2400" dirty="0"/>
              <a:t> in terms of the Q-value of the next state </a:t>
            </a:r>
            <a:r>
              <a:rPr lang="en-US" sz="2400" i="1" dirty="0"/>
              <a:t>s’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maximum future reward for state </a:t>
            </a:r>
            <a:r>
              <a:rPr lang="en-US" sz="2400" i="1" dirty="0"/>
              <a:t>s</a:t>
            </a:r>
            <a:r>
              <a:rPr lang="en-US" sz="2400" dirty="0"/>
              <a:t> and action </a:t>
            </a:r>
            <a:r>
              <a:rPr lang="en-US" sz="2400" i="1" dirty="0"/>
              <a:t>a</a:t>
            </a:r>
            <a:r>
              <a:rPr lang="en-US" sz="2400" dirty="0"/>
              <a:t> is the immediate reward plus maximum future reward for the next state </a:t>
            </a:r>
            <a:r>
              <a:rPr lang="en-US" sz="2400" i="1" dirty="0"/>
              <a:t>s’</a:t>
            </a:r>
            <a:r>
              <a:rPr lang="en-US" sz="2400" dirty="0"/>
              <a:t>.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1A15E-161A-4B70-B1D6-0AEBEDCEE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83" y="1237292"/>
            <a:ext cx="5979551" cy="6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643" y="246761"/>
            <a:ext cx="7004029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35" y="4933459"/>
            <a:ext cx="9334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/>
              <a:t>α</a:t>
            </a:r>
            <a:r>
              <a:rPr lang="en-US" sz="2400" dirty="0"/>
              <a:t> in the algorithm is a learning rate that controls how much of the difference between previous Q-value and newly proposed Q-value is taken into account.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C2DAD03D-A5AD-4305-A17D-C1CD711E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7" y="1236741"/>
            <a:ext cx="10553086" cy="33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87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32" y="306851"/>
            <a:ext cx="8169335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Rewriting The Q(s,a) update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/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/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189D19B-2017-4CA5-8F93-49D35C62989E}"/>
              </a:ext>
            </a:extLst>
          </p:cNvPr>
          <p:cNvSpPr/>
          <p:nvPr/>
        </p:nvSpPr>
        <p:spPr>
          <a:xfrm>
            <a:off x="3990191" y="2844225"/>
            <a:ext cx="4724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Can be rewritten as: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1511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967" y="335665"/>
            <a:ext cx="8290066" cy="1243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 Converges on the True q-value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32B23-D795-4ACD-B15D-9DE870D0B531}"/>
              </a:ext>
            </a:extLst>
          </p:cNvPr>
          <p:cNvSpPr/>
          <p:nvPr/>
        </p:nvSpPr>
        <p:spPr>
          <a:xfrm>
            <a:off x="1138744" y="2023088"/>
            <a:ext cx="99145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max</a:t>
            </a:r>
            <a:r>
              <a:rPr lang="en-US" sz="2800" i="1" baseline="-25000" dirty="0" err="1"/>
              <a:t>a</a:t>
            </a:r>
            <a:r>
              <a:rPr lang="en-US" sz="2800" i="1" baseline="-25000" dirty="0"/>
              <a:t>’</a:t>
            </a:r>
            <a:r>
              <a:rPr lang="en-US" sz="2800" dirty="0"/>
              <a:t>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 err="1"/>
              <a:t>s’</a:t>
            </a:r>
            <a:r>
              <a:rPr lang="en-US" sz="2800" dirty="0" err="1"/>
              <a:t>,</a:t>
            </a:r>
            <a:r>
              <a:rPr lang="en-US" sz="2800" i="1" dirty="0" err="1"/>
              <a:t>a</a:t>
            </a:r>
            <a:r>
              <a:rPr lang="en-US" sz="2800" i="1" dirty="0"/>
              <a:t>’</a:t>
            </a:r>
            <a:r>
              <a:rPr lang="en-US" sz="2800" dirty="0"/>
              <a:t>] that we use to update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/>
              <a:t>s</a:t>
            </a:r>
            <a:r>
              <a:rPr lang="en-US" sz="2800" dirty="0"/>
              <a:t>,</a:t>
            </a:r>
            <a:r>
              <a:rPr lang="en-US" sz="2800" i="1" dirty="0"/>
              <a:t>a</a:t>
            </a:r>
            <a:r>
              <a:rPr lang="en-US" sz="2800" dirty="0"/>
              <a:t>] is only an approximation and in early stages of learning it may be completely wrong.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However the approximation get more and more accurate with every iteration and it has been shown, that if we perform this update enough times, then the Q-function will converge and represent the true Q-value.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9541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445169"/>
            <a:ext cx="11093115" cy="7903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Crawler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4BC6-437B-4503-B689-001F93F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22" y="2005764"/>
            <a:ext cx="9276330" cy="38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C0438-C309-4D6F-9357-9BB3E9AEF04D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421594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97" y="6253017"/>
            <a:ext cx="9021004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1 of Q-Learning demo -- Crawler</a:t>
            </a:r>
          </a:p>
        </p:txBody>
      </p:sp>
      <p:pic>
        <p:nvPicPr>
          <p:cNvPr id="3" name="CrawlerBot">
            <a:hlinkClick r:id="" action="ppaction://media"/>
            <a:extLst>
              <a:ext uri="{FF2B5EF4-FFF2-40B4-BE49-F238E27FC236}">
                <a16:creationId xmlns:a16="http://schemas.microsoft.com/office/drawing/2014/main" id="{829808AE-39C1-4C87-8E84-DFA612DF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196" y="144509"/>
            <a:ext cx="9507607" cy="610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262" y="6204864"/>
            <a:ext cx="8913092" cy="525754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2 of Q-Learning demo -- Crawler</a:t>
            </a:r>
          </a:p>
        </p:txBody>
      </p:sp>
      <p:pic>
        <p:nvPicPr>
          <p:cNvPr id="3" name="Q-learning--crawler">
            <a:hlinkClick r:id="" action="ppaction://media"/>
            <a:extLst>
              <a:ext uri="{FF2B5EF4-FFF2-40B4-BE49-F238E27FC236}">
                <a16:creationId xmlns:a16="http://schemas.microsoft.com/office/drawing/2014/main" id="{1D6F05D9-3894-43E8-B292-88F05C2C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526" y="144509"/>
            <a:ext cx="9662565" cy="603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07EE6-2D18-472A-8BEE-5355A62483D5}"/>
              </a:ext>
            </a:extLst>
          </p:cNvPr>
          <p:cNvSpPr txBox="1"/>
          <p:nvPr/>
        </p:nvSpPr>
        <p:spPr>
          <a:xfrm>
            <a:off x="8676699" y="6607507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97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" y="420738"/>
            <a:ext cx="11240429" cy="7389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UC Berkeley CS188 is a great resource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005925" y="1260088"/>
            <a:ext cx="101801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http://ai.berkeley.edu/home.html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Covers: 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Search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Constraint Satisfaction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Games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Reinforcement Learning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Bayesian Networks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Surveys Advanced Topics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And more…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Contains: accessible, high quality YouTube videos, PowerPoint slides and homework.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Series of projects based on the video game </a:t>
            </a:r>
            <a:r>
              <a:rPr lang="en-US" sz="2800" i="1" dirty="0" err="1"/>
              <a:t>PacMan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is used in many courses around the country.</a:t>
            </a:r>
          </a:p>
        </p:txBody>
      </p:sp>
    </p:spTree>
    <p:extLst>
      <p:ext uri="{BB962C8B-B14F-4D97-AF65-F5344CB8AC3E}">
        <p14:creationId xmlns:p14="http://schemas.microsoft.com/office/powerpoint/2010/main" val="165309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251712"/>
            <a:ext cx="11836576" cy="6461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discount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479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sng" dirty="0">
                              <a:effectLst/>
                            </a:rPr>
                            <a:t>Discount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0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u="none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Learning Rate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4577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b="1" dirty="0"/>
                            <a:t>,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348" r="-2010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45" t="-4348" r="-1017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250000" r="-400694" b="-4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350000" r="-400694" b="-3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50000" r="-400694" b="-2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550000" r="-400694" b="-1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95238" r="-400694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A21D8F6F-55C3-4314-AD58-748B5E4B3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994" y="1200441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28433-C612-479B-B6D1-53DEB272A0DF}"/>
              </a:ext>
            </a:extLst>
          </p:cNvPr>
          <p:cNvSpPr/>
          <p:nvPr/>
        </p:nvSpPr>
        <p:spPr>
          <a:xfrm>
            <a:off x="567327" y="1261887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Update rule:</a:t>
            </a:r>
          </a:p>
        </p:txBody>
      </p:sp>
    </p:spTree>
    <p:extLst>
      <p:ext uri="{BB962C8B-B14F-4D97-AF65-F5344CB8AC3E}">
        <p14:creationId xmlns:p14="http://schemas.microsoft.com/office/powerpoint/2010/main" val="31070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085967" cy="7856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</p:txBody>
      </p:sp>
    </p:spTree>
    <p:extLst>
      <p:ext uri="{BB962C8B-B14F-4D97-AF65-F5344CB8AC3E}">
        <p14:creationId xmlns:p14="http://schemas.microsoft.com/office/powerpoint/2010/main" val="1918198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432716" y="357716"/>
            <a:ext cx="6258751" cy="78868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pitchFamily="34" charset="-128"/>
              </a:rPr>
              <a:t>Application: Grid World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72F511-A543-4281-B55E-7C9AC8D7850D}"/>
              </a:ext>
            </a:extLst>
          </p:cNvPr>
          <p:cNvGrpSpPr/>
          <p:nvPr/>
        </p:nvGrpSpPr>
        <p:grpSpPr>
          <a:xfrm>
            <a:off x="7117045" y="1972139"/>
            <a:ext cx="4439265" cy="3197001"/>
            <a:chOff x="7102977" y="1493838"/>
            <a:chExt cx="4439265" cy="3197001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8227636-6FAA-4E41-96D3-26B4C8030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02977" y="1493838"/>
              <a:ext cx="4439265" cy="3197001"/>
            </a:xfrm>
            <a:prstGeom prst="rect">
              <a:avLst/>
            </a:prstGeom>
            <a:noFill/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D5E457-8F0D-4E65-8942-41AF89B37444}"/>
                </a:ext>
              </a:extLst>
            </p:cNvPr>
            <p:cNvGrpSpPr/>
            <p:nvPr/>
          </p:nvGrpSpPr>
          <p:grpSpPr>
            <a:xfrm>
              <a:off x="9067801" y="2895600"/>
              <a:ext cx="1600199" cy="1447800"/>
              <a:chOff x="9067801" y="2895600"/>
              <a:chExt cx="1600199" cy="1447800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0EDF8553-AD40-4D36-AB99-488E7EDAC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210800" y="3896549"/>
                <a:ext cx="457200" cy="244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BF65E955-926D-4B70-84F2-30119FA5CD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067801" y="3886200"/>
                <a:ext cx="509618" cy="2188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9B448D6-2E0D-42DC-BE73-987F0FF33B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677400" y="2895600"/>
                <a:ext cx="433322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2" descr="C:\Users\Dan\Dropbox\Office\CS 188\Ketrina Art\MDPs\AgentTopDown.png">
                <a:extLst>
                  <a:ext uri="{FF2B5EF4-FFF2-40B4-BE49-F238E27FC236}">
                    <a16:creationId xmlns:a16="http://schemas.microsoft.com/office/drawing/2014/main" id="{B918DE5B-5FC9-4B68-8307-17FB47440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471422" y="3581400"/>
                <a:ext cx="815578" cy="7620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9218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246" y="448203"/>
            <a:ext cx="5457508" cy="710418"/>
          </a:xfrm>
        </p:spPr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814402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91020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300350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300350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71132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963331"/>
            <a:ext cx="2057400" cy="1442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5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107" y="357326"/>
            <a:ext cx="9685786" cy="692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The gridworld Markov Decision Process</a:t>
            </a:r>
          </a:p>
        </p:txBody>
      </p:sp>
      <p:pic>
        <p:nvPicPr>
          <p:cNvPr id="4" name="Picture 3" descr="A picture containing sky, shoji&#10;&#10;Description generated with high confidence">
            <a:extLst>
              <a:ext uri="{FF2B5EF4-FFF2-40B4-BE49-F238E27FC236}">
                <a16:creationId xmlns:a16="http://schemas.microsoft.com/office/drawing/2014/main" id="{3A2F7E75-C69E-4178-AA43-7B27DCDD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81" y="1829892"/>
            <a:ext cx="3185108" cy="319821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4906285" y="1829892"/>
                <a:ext cx="6788419" cy="357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S			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Location on the grid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A			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Local movements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←,→,↑,↓</m:t>
                    </m:r>
                  </m:oMath>
                </a14:m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fName>
                      <m:e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	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Reward function, e.g., 						make it to a goal, don’t 					fall into a pit.</a:t>
                </a:r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fName>
                      <m:e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Transition model e.g., d						deterministic or slippages.</a:t>
                </a:r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85" y="1829892"/>
                <a:ext cx="6788419" cy="3575884"/>
              </a:xfrm>
              <a:prstGeom prst="rect">
                <a:avLst/>
              </a:prstGeom>
              <a:blipFill>
                <a:blip r:embed="rId3"/>
                <a:stretch>
                  <a:fillRect l="-1887" t="-1533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841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8" y="122548"/>
            <a:ext cx="9251500" cy="9646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Optimal policy: perfect actuator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F7E75-C69E-4178-AA43-7B27DCDD0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4" y="2051359"/>
            <a:ext cx="3629786" cy="275528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121438" y="1641058"/>
                <a:ext cx="6765762" cy="357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𝑔𝑜𝑎𝑙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3200" b="0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and stop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𝑝𝑖𝑡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and stop</a:t>
                </a:r>
                <a:endParaRPr lang="en-US" sz="3200" b="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=−0.04</m:t>
                    </m:r>
                  </m:oMath>
                </a14:m>
                <a:r>
                  <a:rPr lang="en-US" sz="32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everywhere else.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Bounce off obstacles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Perfect actuator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438" y="1641058"/>
                <a:ext cx="6765762" cy="3575884"/>
              </a:xfrm>
              <a:prstGeom prst="rect">
                <a:avLst/>
              </a:prstGeom>
              <a:blipFill>
                <a:blip r:embed="rId3"/>
                <a:stretch>
                  <a:fillRect l="-1351" r="-2342" b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FD37E27-3877-47DB-BED4-12F62ACEBD59}"/>
              </a:ext>
            </a:extLst>
          </p:cNvPr>
          <p:cNvSpPr txBox="1"/>
          <p:nvPr/>
        </p:nvSpPr>
        <p:spPr>
          <a:xfrm>
            <a:off x="2938639" y="1466584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/>
              <a:t>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909B4-217D-45B0-936F-2506173D83E1}"/>
              </a:ext>
            </a:extLst>
          </p:cNvPr>
          <p:cNvSpPr txBox="1"/>
          <p:nvPr/>
        </p:nvSpPr>
        <p:spPr>
          <a:xfrm>
            <a:off x="4059192" y="3136612"/>
            <a:ext cx="63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/>
              <a:t>Pit</a:t>
            </a:r>
          </a:p>
        </p:txBody>
      </p:sp>
    </p:spTree>
    <p:extLst>
      <p:ext uri="{BB962C8B-B14F-4D97-AF65-F5344CB8AC3E}">
        <p14:creationId xmlns:p14="http://schemas.microsoft.com/office/powerpoint/2010/main" val="38841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8" y="122548"/>
            <a:ext cx="9251500" cy="9646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Optimal policy: Imperfect actuator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067650" y="1268686"/>
                <a:ext cx="6765762" cy="50245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𝑔𝑜𝑎𝑙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=+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b="0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and stop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𝑝𝑖𝑡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and stop</a:t>
                </a:r>
                <a:endParaRPr lang="en-US" sz="3200" b="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sz="32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everywhere else.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Bounce off obstacles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Imperfect actuator: </a:t>
                </a:r>
              </a:p>
              <a:p>
                <a:pPr marL="914400" lvl="1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Century Gothic" panose="020B0502020202020204" pitchFamily="34" charset="0"/>
                  <a:buChar char="-"/>
                </a:pP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0.8 probability of going straight</a:t>
                </a:r>
              </a:p>
              <a:p>
                <a:pPr marL="914400" lvl="1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Century Gothic" panose="020B0502020202020204" pitchFamily="34" charset="0"/>
                  <a:buChar char="-"/>
                </a:pP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0.1 probability of moving right</a:t>
                </a:r>
              </a:p>
              <a:p>
                <a:pPr marL="914400" lvl="1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Century Gothic" panose="020B0502020202020204" pitchFamily="34" charset="0"/>
                  <a:buChar char="-"/>
                </a:pP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0.1 probability of moving left</a:t>
                </a:r>
                <a:endParaRPr lang="en-US" sz="3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650" y="1268686"/>
                <a:ext cx="6765762" cy="5024537"/>
              </a:xfrm>
              <a:prstGeom prst="rect">
                <a:avLst/>
              </a:prstGeom>
              <a:blipFill>
                <a:blip r:embed="rId2"/>
                <a:stretch>
                  <a:fillRect l="-1351" r="-2342" b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7425D9C-7882-4367-B2D6-F61E38418E77}"/>
              </a:ext>
            </a:extLst>
          </p:cNvPr>
          <p:cNvGrpSpPr/>
          <p:nvPr/>
        </p:nvGrpSpPr>
        <p:grpSpPr>
          <a:xfrm>
            <a:off x="497297" y="1874143"/>
            <a:ext cx="4277688" cy="3333038"/>
            <a:chOff x="497297" y="1874143"/>
            <a:chExt cx="4277688" cy="33330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2F7E75-C69E-4178-AA43-7B27DCDD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97" y="2465937"/>
              <a:ext cx="3629786" cy="2741244"/>
            </a:xfrm>
            <a:prstGeom prst="rect">
              <a:avLst/>
            </a:prstGeom>
            <a:effectLst>
              <a:innerShdw blurRad="57150" dist="38100" dir="14460000">
                <a:prstClr val="black">
                  <a:alpha val="70000"/>
                </a:prstClr>
              </a:inn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D37E27-3877-47DB-BED4-12F62ACEBD59}"/>
                </a:ext>
              </a:extLst>
            </p:cNvPr>
            <p:cNvSpPr txBox="1"/>
            <p:nvPr/>
          </p:nvSpPr>
          <p:spPr>
            <a:xfrm>
              <a:off x="3019322" y="1874143"/>
              <a:ext cx="1160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/>
                <a:t>Goal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0909B4-217D-45B0-936F-2506173D83E1}"/>
                </a:ext>
              </a:extLst>
            </p:cNvPr>
            <p:cNvSpPr txBox="1"/>
            <p:nvPr/>
          </p:nvSpPr>
          <p:spPr>
            <a:xfrm>
              <a:off x="4139875" y="3544171"/>
              <a:ext cx="6351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/>
                <a:t>Pit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75AAAA-7742-4329-8C3F-BEB9FAA86DD2}"/>
                    </a:ext>
                  </a:extLst>
                </p14:cNvPr>
                <p14:cNvContentPartPr/>
                <p14:nvPr/>
              </p14:nvContentPartPr>
              <p14:xfrm>
                <a:off x="2391035" y="3507861"/>
                <a:ext cx="716400" cy="677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75AAAA-7742-4329-8C3F-BEB9FAA86D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19035" y="3364221"/>
                  <a:ext cx="86004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A2FC2B-8CF0-4AC3-9E99-E351992886E4}"/>
                    </a:ext>
                  </a:extLst>
                </p14:cNvPr>
                <p14:cNvContentPartPr/>
                <p14:nvPr/>
              </p14:nvContentPartPr>
              <p14:xfrm>
                <a:off x="2337755" y="4383021"/>
                <a:ext cx="795960" cy="63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A2FC2B-8CF0-4AC3-9E99-E351992886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5755" y="4239021"/>
                  <a:ext cx="93960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99306F-0D0B-45E6-ACEE-7489849BAE5F}"/>
                    </a:ext>
                  </a:extLst>
                </p14:cNvPr>
                <p14:cNvContentPartPr/>
                <p14:nvPr/>
              </p14:nvContentPartPr>
              <p14:xfrm>
                <a:off x="3241355" y="4382301"/>
                <a:ext cx="753480" cy="62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99306F-0D0B-45E6-ACEE-7489849BAE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9715" y="4238661"/>
                  <a:ext cx="89712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EEA534-62C8-41B4-9E10-99C0087D10B2}"/>
                    </a:ext>
                  </a:extLst>
                </p14:cNvPr>
                <p14:cNvContentPartPr/>
                <p14:nvPr/>
              </p14:nvContentPartPr>
              <p14:xfrm>
                <a:off x="1473755" y="4395261"/>
                <a:ext cx="799560" cy="59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EEA534-62C8-41B4-9E10-99C0087D10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1755" y="4251621"/>
                  <a:ext cx="943200" cy="88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2477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3890052" y="389878"/>
            <a:ext cx="4411896" cy="818209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427393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427393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232505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232505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80393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366105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560993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560993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  <p:extLst>
      <p:ext uri="{BB962C8B-B14F-4D97-AF65-F5344CB8AC3E}">
        <p14:creationId xmlns:p14="http://schemas.microsoft.com/office/powerpoint/2010/main" val="17819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67" y="170782"/>
            <a:ext cx="9086265" cy="65335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Scope of MDP applicability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574706" y="985688"/>
            <a:ext cx="110425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Markov Decision Process is a general probabilistic framework and can be applied in many different scenarios.</a:t>
            </a:r>
          </a:p>
          <a:p>
            <a:endParaRPr lang="en-US" sz="2400" b="1" dirty="0"/>
          </a:p>
          <a:p>
            <a:r>
              <a:rPr lang="en-US" sz="2400" b="1" dirty="0"/>
              <a:t>	Planning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Full access to the MDP, compute an optimal policy.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“How do I act in a known world?"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Policy Evaluation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Full access to the MDP, compute the `value' of a fixed policy.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“How will this plan perform under uncertainty?“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2"/>
            <a:r>
              <a:rPr lang="en-US" sz="2400" b="1" dirty="0"/>
              <a:t>Reinforcement Learning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MDP access: </a:t>
            </a:r>
            <a:r>
              <a:rPr lang="en-US" sz="2400" u="sng" dirty="0"/>
              <a:t>reward and transition models unknown</a:t>
            </a:r>
            <a:r>
              <a:rPr lang="en-US" sz="2400" dirty="0"/>
              <a:t>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“Can I learn to act in an uncertain world?"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95299-925D-4E35-AB46-042E256FC987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1241843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Looking Ahead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841084" y="1226856"/>
            <a:ext cx="110716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1" dirty="0"/>
              <a:t>Bellman equations</a:t>
            </a:r>
          </a:p>
          <a:p>
            <a:pPr lvl="2"/>
            <a:r>
              <a:rPr lang="en-US" sz="2800" dirty="0"/>
              <a:t>Mathematical underpinning for MDP and RL algorithms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1" dirty="0"/>
              <a:t>MDP algorithms</a:t>
            </a:r>
          </a:p>
          <a:p>
            <a:pPr algn="l"/>
            <a:r>
              <a:rPr lang="en-US" sz="2800" b="1" dirty="0"/>
              <a:t>	</a:t>
            </a:r>
            <a:r>
              <a:rPr lang="en-US" sz="2800" dirty="0"/>
              <a:t>Planning and policy evaluation algorithms based on 	</a:t>
            </a:r>
            <a:r>
              <a:rPr lang="en-US" sz="2800" u="sng" dirty="0"/>
              <a:t>perfect knowledge </a:t>
            </a:r>
            <a:r>
              <a:rPr lang="en-US" sz="2800" dirty="0"/>
              <a:t>of the states, actions, rewards</a:t>
            </a:r>
          </a:p>
          <a:p>
            <a:pPr algn="l"/>
            <a:r>
              <a:rPr lang="en-US" sz="2800" dirty="0"/>
              <a:t> 	and transitions of the problem space.</a:t>
            </a:r>
          </a:p>
          <a:p>
            <a:pPr algn="l"/>
            <a:endParaRPr lang="en-US" sz="28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Reinforcement learning algorithms:</a:t>
            </a:r>
          </a:p>
          <a:p>
            <a:r>
              <a:rPr lang="en-US" sz="2800" dirty="0"/>
              <a:t>	Policy optimization algorithms with knowledge of the</a:t>
            </a:r>
          </a:p>
          <a:p>
            <a:r>
              <a:rPr lang="en-US" sz="2800" dirty="0"/>
              <a:t>	states and actions but </a:t>
            </a:r>
            <a:r>
              <a:rPr lang="en-US" sz="2800" u="sng" dirty="0"/>
              <a:t>no knowledge of the rewards</a:t>
            </a:r>
          </a:p>
          <a:p>
            <a:r>
              <a:rPr lang="en-US" sz="2800" dirty="0"/>
              <a:t>	</a:t>
            </a:r>
            <a:r>
              <a:rPr lang="en-US" sz="2800" u="sng" dirty="0"/>
              <a:t>and transitions</a:t>
            </a:r>
            <a:r>
              <a:rPr lang="en-US" sz="2800" dirty="0"/>
              <a:t> of the problem space.</a:t>
            </a:r>
          </a:p>
        </p:txBody>
      </p:sp>
    </p:spTree>
    <p:extLst>
      <p:ext uri="{BB962C8B-B14F-4D97-AF65-F5344CB8AC3E}">
        <p14:creationId xmlns:p14="http://schemas.microsoft.com/office/powerpoint/2010/main" val="247086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338" y="1731712"/>
            <a:ext cx="4025290" cy="2417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50" y="685800"/>
            <a:ext cx="5453535" cy="5221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DA5148-7470-47EB-834D-1821F8C326CB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21084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21" y="15287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3 mdp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13903" y="1312415"/>
            <a:ext cx="11376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Assumes </a:t>
            </a:r>
            <a:r>
              <a:rPr lang="en-US" sz="2400" b="1" u="sng" dirty="0"/>
              <a:t>complete knowledge </a:t>
            </a:r>
            <a:r>
              <a:rPr lang="en-US" sz="2400" dirty="0"/>
              <a:t>of the MDP.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Expectimax</a:t>
            </a:r>
            <a:r>
              <a:rPr lang="en-US" sz="2400" dirty="0"/>
              <a:t> – a top-down recursive tree search algorithm similar to the minimax game search algorithm with a fixed search depth (finite horizon) that finds the optimal expected value of the current state.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Value Iteration</a:t>
            </a:r>
            <a:r>
              <a:rPr lang="en-US" sz="2400" dirty="0"/>
              <a:t> – a bottom-up dynamic programming algorithm that finds the optimal expected value of  every state. There are </a:t>
            </a:r>
            <a:r>
              <a:rPr lang="en-US" sz="2400" u="sng" dirty="0"/>
              <a:t>two variants</a:t>
            </a:r>
            <a:r>
              <a:rPr lang="en-US" sz="2400" dirty="0"/>
              <a:t>: 1) </a:t>
            </a:r>
            <a:r>
              <a:rPr lang="en-US" sz="2400" i="1" dirty="0"/>
              <a:t>finite horizon value iteration</a:t>
            </a:r>
            <a:r>
              <a:rPr lang="en-US" sz="2400" dirty="0"/>
              <a:t>; and 2) </a:t>
            </a:r>
            <a:r>
              <a:rPr lang="en-US" sz="2400" i="1" dirty="0"/>
              <a:t>infinite horizon value iteration.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Policy Iteration </a:t>
            </a:r>
            <a:r>
              <a:rPr lang="en-US" sz="2400" dirty="0"/>
              <a:t>- a bottom-up dynamic programming algorithm that finds the optimal policy.</a:t>
            </a:r>
          </a:p>
        </p:txBody>
      </p:sp>
    </p:spTree>
    <p:extLst>
      <p:ext uri="{BB962C8B-B14F-4D97-AF65-F5344CB8AC3E}">
        <p14:creationId xmlns:p14="http://schemas.microsoft.com/office/powerpoint/2010/main" val="825537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3" y="226487"/>
            <a:ext cx="11254313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Reinforcement learning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720898" y="1324771"/>
            <a:ext cx="107502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Assumes </a:t>
            </a:r>
            <a:r>
              <a:rPr lang="en-US" sz="2800" b="1" u="sng" dirty="0"/>
              <a:t>incomplete knowledge </a:t>
            </a:r>
            <a:r>
              <a:rPr lang="en-US" sz="2800" dirty="0"/>
              <a:t>of the MDP i.e., no knowledge of the reward or transition models.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Model-based reinforcement learning</a:t>
            </a:r>
            <a:r>
              <a:rPr lang="en-US" sz="2800" dirty="0"/>
              <a:t> are based on the various MDP algorithms and try to build reward and transition models by exploring the environment.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Model-free reinforcement learning </a:t>
            </a:r>
            <a:r>
              <a:rPr lang="en-US" sz="2800" dirty="0"/>
              <a:t>ignore the reward and transition models and try to learn the Q and/or V functions directly.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1343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Model-based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8" y="1077389"/>
            <a:ext cx="109948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Model-based reinforcement learning</a:t>
            </a:r>
            <a:r>
              <a:rPr lang="en-US" sz="2800" dirty="0"/>
              <a:t> is based on the various MDP algorithms and typically involve alternating between the following steps:</a:t>
            </a:r>
          </a:p>
          <a:p>
            <a:pPr lvl="1"/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Exploit the environment using the current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Explore the environment to learn the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Run an MDP algorithm to create new reward and transition models.</a:t>
            </a:r>
          </a:p>
        </p:txBody>
      </p:sp>
    </p:spTree>
    <p:extLst>
      <p:ext uri="{BB962C8B-B14F-4D97-AF65-F5344CB8AC3E}">
        <p14:creationId xmlns:p14="http://schemas.microsoft.com/office/powerpoint/2010/main" val="1187930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Model-free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6" y="1269894"/>
            <a:ext cx="10994821" cy="501675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3200" b="1" dirty="0"/>
              <a:t>Model-free reinforcement learning </a:t>
            </a:r>
            <a:r>
              <a:rPr lang="en-US" sz="3200" dirty="0"/>
              <a:t>does not know and does not try to learn the reward and transition models. Instead it attempts to find an optimal policy </a:t>
            </a:r>
            <a:r>
              <a:rPr lang="el-GR" sz="3200" dirty="0"/>
              <a:t>π</a:t>
            </a:r>
            <a:r>
              <a:rPr lang="en-US" sz="3200" dirty="0"/>
              <a:t> using other means. There are many such algorithms including:</a:t>
            </a:r>
          </a:p>
          <a:p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Q-Learning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SARSA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Monti-Carlo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Approximate Q-Learning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Dyna-Q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Deep Q-Learning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9161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88" y="434727"/>
            <a:ext cx="6951634" cy="573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Model-based vs model-free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6B2FA-E8CF-4E1C-BD43-0F102ACFF143}"/>
              </a:ext>
            </a:extLst>
          </p:cNvPr>
          <p:cNvSpPr/>
          <p:nvPr/>
        </p:nvSpPr>
        <p:spPr>
          <a:xfrm>
            <a:off x="413694" y="1386174"/>
            <a:ext cx="5501914" cy="42165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Model-Based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Makes maximal use of experience.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Solves model optimally given enough experience.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computationally expensive solution procedure.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the model to be small enough to solve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25CCD-B7B2-41B8-9AB5-EA06E9FB9C4E}"/>
              </a:ext>
            </a:extLst>
          </p:cNvPr>
          <p:cNvSpPr/>
          <p:nvPr/>
        </p:nvSpPr>
        <p:spPr>
          <a:xfrm>
            <a:off x="5999196" y="1386174"/>
            <a:ext cx="5779110" cy="48320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Model-Free</a:t>
            </a:r>
          </a:p>
          <a:p>
            <a:pPr lvl="0"/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Solution procedure is relatively more efficient.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Can handle much larger models.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Learns more slowly. Does not learn as much as a model-based RL in a single training episode. (“Leaves information on the table”).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Unable to make predictions about transitions in the environment.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77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4500" y="1173277"/>
            <a:ext cx="6705600" cy="441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state 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q-state (s,a)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(s,a)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312" y="375294"/>
            <a:ext cx="4788526" cy="797983"/>
          </a:xfrm>
        </p:spPr>
        <p:txBody>
          <a:bodyPr>
            <a:normAutofit/>
          </a:bodyPr>
          <a:lstStyle/>
          <a:p>
            <a:r>
              <a:rPr lang="en-US" dirty="0"/>
              <a:t>Optimal Quantities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14783-883E-4E5F-825B-915A05FAEE9E}"/>
              </a:ext>
            </a:extLst>
          </p:cNvPr>
          <p:cNvGrpSpPr/>
          <p:nvPr/>
        </p:nvGrpSpPr>
        <p:grpSpPr>
          <a:xfrm>
            <a:off x="7323438" y="2058970"/>
            <a:ext cx="3919112" cy="3071813"/>
            <a:chOff x="7388225" y="2076450"/>
            <a:chExt cx="3919112" cy="307181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8732838" y="2209800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8615363" y="4468813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7504113" y="2498725"/>
              <a:ext cx="1403350" cy="806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H="1">
              <a:off x="8382000" y="2498725"/>
              <a:ext cx="525463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8907463" y="2498725"/>
              <a:ext cx="525462" cy="690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8264525" y="3305175"/>
              <a:ext cx="292100" cy="2873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7696200" y="3592513"/>
              <a:ext cx="690563" cy="465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8386763" y="3592513"/>
              <a:ext cx="757237" cy="388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>
              <a:off x="7945438" y="3592513"/>
              <a:ext cx="441325" cy="8636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8386763" y="3592513"/>
              <a:ext cx="423862" cy="8636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8674100" y="2740025"/>
              <a:ext cx="292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9083675" y="2209800"/>
              <a:ext cx="292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8991600" y="4456113"/>
              <a:ext cx="3810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s’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8556625" y="3305175"/>
              <a:ext cx="584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7388225" y="4745038"/>
              <a:ext cx="1401763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H="1">
              <a:off x="8264525" y="4745038"/>
              <a:ext cx="525463" cy="403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8789988" y="4745038"/>
              <a:ext cx="52705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9723438" y="4016375"/>
              <a:ext cx="1583899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(s,a,s’) is a 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i="1" dirty="0">
                  <a:solidFill>
                    <a:srgbClr val="C00000"/>
                  </a:solidFill>
                </a:rPr>
                <a:t>transition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7924800" y="4008438"/>
              <a:ext cx="819150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s,a,s’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9723438" y="2076450"/>
              <a:ext cx="1052512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00FF"/>
                  </a:solidFill>
                </a:rPr>
                <a:t>s is a </a:t>
              </a:r>
              <a:r>
                <a:rPr lang="en-US" sz="2000" i="1" dirty="0">
                  <a:solidFill>
                    <a:srgbClr val="0000FF"/>
                  </a:solidFill>
                </a:rPr>
                <a:t>state</a:t>
              </a: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9723438" y="3048000"/>
              <a:ext cx="12954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8000"/>
                  </a:solidFill>
                </a:rPr>
                <a:t>(s, a) is a </a:t>
              </a:r>
              <a:r>
                <a:rPr lang="en-US" sz="2000" i="1" dirty="0">
                  <a:solidFill>
                    <a:srgbClr val="008000"/>
                  </a:solidFill>
                </a:rPr>
                <a:t>q-state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CE9B37-BF43-4B2F-BBFB-13D15E1FF5A4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1759543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562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215816" y="678354"/>
                <a:ext cx="7976184" cy="253921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There is one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for each state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s.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There is one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𝑎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for each state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and action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a.</a:t>
                </a:r>
                <a:endParaRPr lang="en-US" sz="2400" dirty="0">
                  <a:solidFill>
                    <a:schemeClr val="tx1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These equations define a relationship, which when satisfied guarantees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are optimal for each state and action.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This in turn guarantees that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is optimal.</a:t>
                </a:r>
                <a:r>
                  <a:rPr lang="en-US" sz="2400" dirty="0">
                    <a:solidFill>
                      <a:srgbClr val="CC0000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	</a:t>
                </a:r>
                <a:endParaRPr lang="en-US" sz="2400" dirty="0">
                  <a:latin typeface="Calibri"/>
                  <a:ea typeface="ＭＳ Ｐゴシック" pitchFamily="34" charset="-128"/>
                  <a:cs typeface="Calibri"/>
                  <a:sym typeface="Symbol" pitchFamily="18" charset="2"/>
                </a:endParaRPr>
              </a:p>
              <a:p>
                <a:endParaRPr lang="en-US" sz="2400" dirty="0">
                  <a:latin typeface="Calibri"/>
                  <a:ea typeface="ＭＳ Ｐゴシック" pitchFamily="34" charset="-128"/>
                  <a:cs typeface="Calibri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656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5816" y="678354"/>
                <a:ext cx="7976184" cy="2539218"/>
              </a:xfrm>
              <a:blipFill>
                <a:blip r:embed="rId6"/>
                <a:stretch>
                  <a:fillRect l="-612" t="-15588" r="-306" b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757420" y="1416090"/>
            <a:ext cx="2656304" cy="8783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3A7048-1B83-4933-8F56-68F879DD9886}"/>
              </a:ext>
            </a:extLst>
          </p:cNvPr>
          <p:cNvGrpSpPr/>
          <p:nvPr/>
        </p:nvGrpSpPr>
        <p:grpSpPr>
          <a:xfrm>
            <a:off x="4324716" y="3519446"/>
            <a:ext cx="7305712" cy="2539218"/>
            <a:chOff x="991038" y="1371600"/>
            <a:chExt cx="7305712" cy="25392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6713F5-EE0B-47C2-A03B-18796525B5EF}"/>
                </a:ext>
              </a:extLst>
            </p:cNvPr>
            <p:cNvSpPr/>
            <p:nvPr/>
          </p:nvSpPr>
          <p:spPr>
            <a:xfrm>
              <a:off x="991038" y="1371600"/>
              <a:ext cx="7305712" cy="25392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F06E0E-A515-4834-BC7C-61BAEBF77207}"/>
                </a:ext>
              </a:extLst>
            </p:cNvPr>
            <p:cNvGrpSpPr/>
            <p:nvPr/>
          </p:nvGrpSpPr>
          <p:grpSpPr>
            <a:xfrm>
              <a:off x="1118273" y="1604340"/>
              <a:ext cx="6950388" cy="2075105"/>
              <a:chOff x="1295243" y="2971800"/>
              <a:chExt cx="6950388" cy="2075105"/>
            </a:xfrm>
            <a:noFill/>
          </p:grpSpPr>
          <p:pic>
            <p:nvPicPr>
              <p:cNvPr id="47" name="Picture 46" descr="txp_fi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/>
              <a:stretch>
                <a:fillRect/>
              </a:stretch>
            </p:blipFill>
            <p:spPr bwMode="auto">
              <a:xfrm>
                <a:off x="1295247" y="2971800"/>
                <a:ext cx="3076881" cy="405209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46" name="Picture 45" descr="txp_fi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/>
              <a:stretch>
                <a:fillRect/>
              </a:stretch>
            </p:blipFill>
            <p:spPr bwMode="auto">
              <a:xfrm>
                <a:off x="1295243" y="4356100"/>
                <a:ext cx="6950388" cy="690805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48" name="Picture 47" descr="txp_fi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 cstate="print"/>
              <a:stretch>
                <a:fillRect/>
              </a:stretch>
            </p:blipFill>
            <p:spPr bwMode="auto">
              <a:xfrm>
                <a:off x="1301873" y="3614737"/>
                <a:ext cx="5556003" cy="593269"/>
              </a:xfrm>
              <a:prstGeom prst="rect">
                <a:avLst/>
              </a:prstGeom>
              <a:grpFill/>
              <a:ln/>
              <a:effectLst/>
            </p:spPr>
          </p:pic>
        </p:grpSp>
      </p:grp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561572" y="34290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571126" y="6360540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</p:spTree>
    <p:extLst>
      <p:ext uri="{BB962C8B-B14F-4D97-AF65-F5344CB8AC3E}">
        <p14:creationId xmlns:p14="http://schemas.microsoft.com/office/powerpoint/2010/main" val="260971674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37" y="227162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Types of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94877" y="1225689"/>
                <a:ext cx="11002245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There are (at least) 3 broad categories of machine learning problems: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Supervised Learning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𝑫𝒂𝒕𝒂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,…,</m:t>
                        </m:r>
                        <m:d>
                          <m:d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1371600" marR="0" lvl="3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e.g., linear regression, decision trees,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SVMs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Unsupervised Learning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𝑫𝒂𝒕𝒂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,,…,</m:t>
                        </m:r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1371600" marR="0" lvl="3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e.g., K-means, HAC, Gaussian mixture models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Reinforcement Learning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𝑫𝒂𝒕𝒂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𝒂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𝒂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… </m:t>
                        </m:r>
                      </m:e>
                    </m:d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1371600" marR="0" lvl="3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an agent learns to act in an uncertain environment by 	training on data that are sequences of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state, action, reward.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1371600" marR="0" lvl="3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77" y="1225689"/>
                <a:ext cx="11002245" cy="5632311"/>
              </a:xfrm>
              <a:prstGeom prst="rect">
                <a:avLst/>
              </a:prstGeom>
              <a:blipFill>
                <a:blip r:embed="rId2"/>
                <a:stretch>
                  <a:fillRect l="-887" t="-866" r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8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53" y="447627"/>
            <a:ext cx="8301325" cy="12759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Reinforcement Learning: the basic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168946" y="1886058"/>
            <a:ext cx="101768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Select an action.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If action leads to reward, reinforce that action.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If action leads to punishment, avoid that action.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Basically, a computational form of Behaviorism (Pavlov, B. F. Skinner).</a:t>
            </a:r>
          </a:p>
        </p:txBody>
      </p:sp>
    </p:spTree>
    <p:extLst>
      <p:ext uri="{BB962C8B-B14F-4D97-AF65-F5344CB8AC3E}">
        <p14:creationId xmlns:p14="http://schemas.microsoft.com/office/powerpoint/2010/main" val="1648470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03130" y="1617139"/>
            <a:ext cx="109857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Learning happens as the agent interact with the world.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Unlike supervised learning, there are no training or test sets. Training is guided by rewards and punishments.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amount of “training data”  an agent receives is not fixed.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Actions are not always rewarded or punished immediately. “Delayed gratification” is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Agent actions can affect the subsequent data it receives. E.g., closing a door that can’t be opened again.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77" y="0"/>
            <a:ext cx="6625445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Characteristics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Playing Atari breakout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Google DeepMind's Deep Q-Learning &amp; Superhuman Atari Gameplays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hlinkClick r:id="rId3"/>
              </a:rPr>
              <a:t>https://youtu.be/Ih8EfvOzBOY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3 mins 45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686675" y="6404153"/>
            <a:ext cx="318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0606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Terrain traversal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Terrain Traversal with Reinforcement Learning</a:t>
            </a:r>
          </a:p>
          <a:p>
            <a:pPr algn="ctr"/>
            <a:r>
              <a:rPr lang="en-US" sz="3200" dirty="0">
                <a:hlinkClick r:id="rId3"/>
              </a:rPr>
              <a:t>https://youtu.be/_yjHPu1aYCY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2 mins 38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436864" y="6468466"/>
            <a:ext cx="3608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#26-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531453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3129</Words>
  <Application>Microsoft Office PowerPoint</Application>
  <PresentationFormat>Widescreen</PresentationFormat>
  <Paragraphs>407</Paragraphs>
  <Slides>46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Century Gothic</vt:lpstr>
      <vt:lpstr>Courier New</vt:lpstr>
      <vt:lpstr>Wingdings</vt:lpstr>
      <vt:lpstr>Wingdings 3</vt:lpstr>
      <vt:lpstr>Slice</vt:lpstr>
      <vt:lpstr>Introducing Reinforcement learning</vt:lpstr>
      <vt:lpstr>References</vt:lpstr>
      <vt:lpstr>UC Berkeley CS188 is a great resource</vt:lpstr>
      <vt:lpstr>Types of Machine Learning</vt:lpstr>
      <vt:lpstr>Types of Machine Learning</vt:lpstr>
      <vt:lpstr>Reinforcement Learning: the basic idea</vt:lpstr>
      <vt:lpstr>Characteristics of Reinforcement Learning</vt:lpstr>
      <vt:lpstr>Reinforcement Learning Example: Playing Atari breakout</vt:lpstr>
      <vt:lpstr>Reinforcement Learning Example: Terrain traversal</vt:lpstr>
      <vt:lpstr>Reinforcement Learning Examples:</vt:lpstr>
      <vt:lpstr>MARKOV DECISION PROCESSES</vt:lpstr>
      <vt:lpstr>The decision framework for MDPs</vt:lpstr>
      <vt:lpstr>Uncertainty is modeled with Probability</vt:lpstr>
      <vt:lpstr>Goals (“Happiness”) modeled with utility</vt:lpstr>
      <vt:lpstr>Markov decision processes</vt:lpstr>
      <vt:lpstr>MDP Goal: find an optimal policy π</vt:lpstr>
      <vt:lpstr>Application: Crawler robot</vt:lpstr>
      <vt:lpstr>The Reinforcement Learning Problem</vt:lpstr>
      <vt:lpstr>Discounted Reward</vt:lpstr>
      <vt:lpstr>Discounted Reward</vt:lpstr>
      <vt:lpstr>Q-Learning</vt:lpstr>
      <vt:lpstr>Q(s,a) gives the Optimal Policy</vt:lpstr>
      <vt:lpstr>The bellman Equation</vt:lpstr>
      <vt:lpstr>The Q-Learning Algorithm</vt:lpstr>
      <vt:lpstr>Rewriting The Q(s,a) update</vt:lpstr>
      <vt:lpstr>The Q-Learning Algorithm Converges on the True q-value</vt:lpstr>
      <vt:lpstr>Q-Learning Example: Crawler Robot</vt:lpstr>
      <vt:lpstr>Video 1 of Q-Learning demo -- Crawler</vt:lpstr>
      <vt:lpstr>Video 2 of Q-Learning demo -- Crawler</vt:lpstr>
      <vt:lpstr>Q-Learning Example: discount effect</vt:lpstr>
      <vt:lpstr>Introducing Reinforcement learning</vt:lpstr>
      <vt:lpstr>Application: Grid World</vt:lpstr>
      <vt:lpstr>Grid World Actions</vt:lpstr>
      <vt:lpstr>The gridworld Markov Decision Process</vt:lpstr>
      <vt:lpstr>Optimal policy: perfect actuator</vt:lpstr>
      <vt:lpstr>Optimal policy: Imperfect actuator</vt:lpstr>
      <vt:lpstr>Optimal Policies</vt:lpstr>
      <vt:lpstr>Scope of MDP applicability</vt:lpstr>
      <vt:lpstr>Looking Ahead</vt:lpstr>
      <vt:lpstr>3 mdp algorithms</vt:lpstr>
      <vt:lpstr>Reinforcement learning algorithms</vt:lpstr>
      <vt:lpstr>Model-based Reinforcement learning</vt:lpstr>
      <vt:lpstr>Model-free Reinforcement learning</vt:lpstr>
      <vt:lpstr>Model-based vs model-free</vt:lpstr>
      <vt:lpstr>Optimal Quantities</vt:lpstr>
      <vt:lpstr>The Bellman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Reinforcement learning</dc:title>
  <dc:creator>Scott O'Hara</dc:creator>
  <cp:lastModifiedBy>Scott O'Hara</cp:lastModifiedBy>
  <cp:revision>88</cp:revision>
  <dcterms:created xsi:type="dcterms:W3CDTF">2020-01-18T18:53:31Z</dcterms:created>
  <dcterms:modified xsi:type="dcterms:W3CDTF">2020-01-29T23:27:05Z</dcterms:modified>
</cp:coreProperties>
</file>